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26" r:id="rId1"/>
  </p:sldMasterIdLst>
  <p:notesMasterIdLst>
    <p:notesMasterId r:id="rId34"/>
  </p:notesMasterIdLst>
  <p:handoutMasterIdLst>
    <p:handoutMasterId r:id="rId35"/>
  </p:handoutMasterIdLst>
  <p:sldIdLst>
    <p:sldId id="256" r:id="rId2"/>
    <p:sldId id="388" r:id="rId3"/>
    <p:sldId id="356" r:id="rId4"/>
    <p:sldId id="366" r:id="rId5"/>
    <p:sldId id="401" r:id="rId6"/>
    <p:sldId id="412" r:id="rId7"/>
    <p:sldId id="389" r:id="rId8"/>
    <p:sldId id="414" r:id="rId9"/>
    <p:sldId id="390" r:id="rId10"/>
    <p:sldId id="404" r:id="rId11"/>
    <p:sldId id="297" r:id="rId12"/>
    <p:sldId id="405" r:id="rId13"/>
    <p:sldId id="334" r:id="rId14"/>
    <p:sldId id="364" r:id="rId15"/>
    <p:sldId id="373" r:id="rId16"/>
    <p:sldId id="398" r:id="rId17"/>
    <p:sldId id="407" r:id="rId18"/>
    <p:sldId id="429" r:id="rId19"/>
    <p:sldId id="430" r:id="rId20"/>
    <p:sldId id="386" r:id="rId21"/>
    <p:sldId id="353" r:id="rId22"/>
    <p:sldId id="413" r:id="rId23"/>
    <p:sldId id="409" r:id="rId24"/>
    <p:sldId id="411" r:id="rId25"/>
    <p:sldId id="282" r:id="rId26"/>
    <p:sldId id="433" r:id="rId27"/>
    <p:sldId id="422" r:id="rId28"/>
    <p:sldId id="423" r:id="rId29"/>
    <p:sldId id="424" r:id="rId30"/>
    <p:sldId id="383" r:id="rId31"/>
    <p:sldId id="384" r:id="rId32"/>
    <p:sldId id="365" r:id="rId33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00066"/>
    <a:srgbClr val="271264"/>
    <a:srgbClr val="391EAE"/>
    <a:srgbClr val="EBC785"/>
    <a:srgbClr val="4F81BD"/>
    <a:srgbClr val="333399"/>
    <a:srgbClr val="0033CC"/>
    <a:srgbClr val="004F8A"/>
    <a:srgbClr val="4B7F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Styl z motywem 2 — Ak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Styl z motywem 1 — Ak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Styl z motywem 1 — Ak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D083AE6-46FA-4A59-8FB0-9F97EB10719F}" styleName="Styl jasny 3 — Ak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yl jasny 3 — Ak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7CE84F3-28C3-443E-9E96-99CF82512B78}" styleName="Styl ciemny 1 — Ak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Styl z motywem 1 — Ak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Styl z motywem 2 — Ak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Styl pośredni 1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6D9F66E-5EB9-4882-86FB-DCBF35E3C3E4}" styleName="Styl pośredni 4 — Ak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06799F8-075E-4A3A-A7F6-7FBC6576F1A4}" styleName="Styl z motywem 2 — Ak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0A1B5D5-9B99-4C35-A422-299274C87663}" styleName="Styl pośredni 1 — Ak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Styl jasny 3 — Ak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 jasny 3 — Ak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Styl z motywem 1 — Ak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16DA210-FB5B-4158-B5E0-FEB733F419BA}" styleName="Styl jasny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705" autoAdjust="0"/>
    <p:restoredTop sz="89068" autoAdjust="0"/>
  </p:normalViewPr>
  <p:slideViewPr>
    <p:cSldViewPr>
      <p:cViewPr varScale="1">
        <p:scale>
          <a:sx n="98" d="100"/>
          <a:sy n="98" d="100"/>
        </p:scale>
        <p:origin x="157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1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55265748031495"/>
          <c:y val="3.6664124015748034E-2"/>
          <c:w val="0.7443640091863517"/>
          <c:h val="0.76310580708661413"/>
        </c:manualLayout>
      </c:layout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liczba urodzeń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Arkusz1!$A$2:$A$7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Arkusz1!$B$2:$B$7</c:f>
              <c:numCache>
                <c:formatCode>General</c:formatCode>
                <c:ptCount val="6"/>
                <c:pt idx="0">
                  <c:v>226</c:v>
                </c:pt>
                <c:pt idx="1">
                  <c:v>220</c:v>
                </c:pt>
                <c:pt idx="2">
                  <c:v>208</c:v>
                </c:pt>
                <c:pt idx="3">
                  <c:v>196</c:v>
                </c:pt>
                <c:pt idx="4">
                  <c:v>158</c:v>
                </c:pt>
                <c:pt idx="5">
                  <c:v>162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5C9-4789-AC4E-83819F1719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9117160"/>
        <c:axId val="379112064"/>
      </c:lineChart>
      <c:catAx>
        <c:axId val="379117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79112064"/>
        <c:crosses val="autoZero"/>
        <c:auto val="1"/>
        <c:lblAlgn val="ctr"/>
        <c:lblOffset val="100"/>
        <c:noMultiLvlLbl val="0"/>
      </c:catAx>
      <c:valAx>
        <c:axId val="37911206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79117160"/>
        <c:crosses val="autoZero"/>
        <c:crossBetween val="between"/>
        <c:majorUnit val="2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5" y="6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6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DE889-A972-4FCD-A093-C820B3A53BE7}" type="datetimeFigureOut">
              <a:rPr lang="pl-PL" smtClean="0"/>
              <a:pPr/>
              <a:t>23.10.2025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5" y="9428630"/>
            <a:ext cx="2946400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8630"/>
            <a:ext cx="2946400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5937CE-AA3C-4406-921A-5449BA5F1608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53651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AFA98D-74D5-4E88-8139-D1DBC72ED7A2}" type="datetimeFigureOut">
              <a:rPr lang="pl-PL" smtClean="0"/>
              <a:pPr/>
              <a:t>23.10.2025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6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320A0-7DBC-4253-B5A8-B3C4689F025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85095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320A0-7DBC-4253-B5A8-B3C4689F0256}" type="slidenum">
              <a:rPr lang="pl-PL" smtClean="0"/>
              <a:pPr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29115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8A66D0-96A9-2470-F0A7-F2819B26D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861B2BBF-866B-BC33-A15F-50E2D17DC6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B24EC15B-88C5-34DC-B9A8-171957FF36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18633B1-E33E-AF4A-92A0-53C32DCB48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320A0-7DBC-4253-B5A8-B3C4689F0256}" type="slidenum">
              <a:rPr lang="pl-PL" smtClean="0"/>
              <a:pPr/>
              <a:t>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209650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320A0-7DBC-4253-B5A8-B3C4689F0256}" type="slidenum">
              <a:rPr lang="pl-PL" smtClean="0"/>
              <a:pPr/>
              <a:t>30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614132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320A0-7DBC-4253-B5A8-B3C4689F0256}" type="slidenum">
              <a:rPr lang="pl-PL" smtClean="0"/>
              <a:pPr/>
              <a:t>31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802844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320A0-7DBC-4253-B5A8-B3C4689F0256}" type="slidenum">
              <a:rPr lang="pl-PL" smtClean="0"/>
              <a:pPr/>
              <a:t>32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09785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320A0-7DBC-4253-B5A8-B3C4689F0256}" type="slidenum">
              <a:rPr lang="pl-PL" smtClean="0"/>
              <a:pPr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18862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320A0-7DBC-4253-B5A8-B3C4689F0256}" type="slidenum">
              <a:rPr lang="pl-PL" smtClean="0"/>
              <a:pPr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62348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320A0-7DBC-4253-B5A8-B3C4689F0256}" type="slidenum">
              <a:rPr lang="pl-PL" smtClean="0"/>
              <a:pPr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83413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320A0-7DBC-4253-B5A8-B3C4689F0256}" type="slidenum">
              <a:rPr lang="pl-PL" smtClean="0"/>
              <a:pPr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30037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320A0-7DBC-4253-B5A8-B3C4689F0256}" type="slidenum">
              <a:rPr lang="pl-PL" smtClean="0"/>
              <a:pPr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15292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320A0-7DBC-4253-B5A8-B3C4689F0256}" type="slidenum">
              <a:rPr lang="pl-PL" smtClean="0"/>
              <a:pPr/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5180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320A0-7DBC-4253-B5A8-B3C4689F0256}" type="slidenum">
              <a:rPr lang="pl-PL" smtClean="0"/>
              <a:pPr/>
              <a:t>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79225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320A0-7DBC-4253-B5A8-B3C4689F0256}" type="slidenum">
              <a:rPr lang="pl-PL" smtClean="0"/>
              <a:pPr/>
              <a:t>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27191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DA2811B5-1CE4-42A1-B6AF-281CE83E7F6A}" type="datetimeFigureOut">
              <a:rPr lang="pl-PL" smtClean="0"/>
              <a:pPr/>
              <a:t>23.10.2025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EA6F9B26-C264-42CD-AE09-651BEF263BBD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247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811B5-1CE4-42A1-B6AF-281CE83E7F6A}" type="datetimeFigureOut">
              <a:rPr lang="pl-PL" smtClean="0"/>
              <a:pPr/>
              <a:t>23.10.2025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F9B26-C264-42CD-AE09-651BEF263BBD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63217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811B5-1CE4-42A1-B6AF-281CE83E7F6A}" type="datetimeFigureOut">
              <a:rPr lang="pl-PL" smtClean="0"/>
              <a:pPr/>
              <a:t>23.10.2025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F9B26-C264-42CD-AE09-651BEF263BBD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7798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811B5-1CE4-42A1-B6AF-281CE83E7F6A}" type="datetimeFigureOut">
              <a:rPr lang="pl-PL" smtClean="0"/>
              <a:pPr/>
              <a:t>23.10.2025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F9B26-C264-42CD-AE09-651BEF263BB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105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811B5-1CE4-42A1-B6AF-281CE83E7F6A}" type="datetimeFigureOut">
              <a:rPr lang="pl-PL" smtClean="0"/>
              <a:pPr/>
              <a:t>23.10.2025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F9B26-C264-42CD-AE09-651BEF263BBD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6646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811B5-1CE4-42A1-B6AF-281CE83E7F6A}" type="datetimeFigureOut">
              <a:rPr lang="pl-PL" smtClean="0"/>
              <a:pPr/>
              <a:t>23.10.2025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F9B26-C264-42CD-AE09-651BEF263BB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549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811B5-1CE4-42A1-B6AF-281CE83E7F6A}" type="datetimeFigureOut">
              <a:rPr lang="pl-PL" smtClean="0"/>
              <a:pPr/>
              <a:t>23.10.2025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F9B26-C264-42CD-AE09-651BEF263BBD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3060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811B5-1CE4-42A1-B6AF-281CE83E7F6A}" type="datetimeFigureOut">
              <a:rPr lang="pl-PL" smtClean="0"/>
              <a:pPr/>
              <a:t>23.10.2025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F9B26-C264-42CD-AE09-651BEF263BBD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827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811B5-1CE4-42A1-B6AF-281CE83E7F6A}" type="datetimeFigureOut">
              <a:rPr lang="pl-PL" smtClean="0"/>
              <a:pPr/>
              <a:t>23.10.2025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F9B26-C264-42CD-AE09-651BEF263BBD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778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811B5-1CE4-42A1-B6AF-281CE83E7F6A}" type="datetimeFigureOut">
              <a:rPr lang="pl-PL" smtClean="0"/>
              <a:pPr/>
              <a:t>23.10.2025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F9B26-C264-42CD-AE09-651BEF263BBD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99593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811B5-1CE4-42A1-B6AF-281CE83E7F6A}" type="datetimeFigureOut">
              <a:rPr lang="pl-PL" smtClean="0"/>
              <a:pPr/>
              <a:t>23.10.2025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F9B26-C264-42CD-AE09-651BEF263BBD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333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811B5-1CE4-42A1-B6AF-281CE83E7F6A}" type="datetimeFigureOut">
              <a:rPr lang="pl-PL" smtClean="0"/>
              <a:pPr/>
              <a:t>23.10.2025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F9B26-C264-42CD-AE09-651BEF263BBD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17546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811B5-1CE4-42A1-B6AF-281CE83E7F6A}" type="datetimeFigureOut">
              <a:rPr lang="pl-PL" smtClean="0"/>
              <a:pPr/>
              <a:t>23.10.2025</a:t>
            </a:fld>
            <a:endParaRPr lang="pl-P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F9B26-C264-42CD-AE09-651BEF263BBD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001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811B5-1CE4-42A1-B6AF-281CE83E7F6A}" type="datetimeFigureOut">
              <a:rPr lang="pl-PL" smtClean="0"/>
              <a:pPr/>
              <a:t>23.10.2025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F9B26-C264-42CD-AE09-651BEF263BBD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4508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811B5-1CE4-42A1-B6AF-281CE83E7F6A}" type="datetimeFigureOut">
              <a:rPr lang="pl-PL" smtClean="0"/>
              <a:pPr/>
              <a:t>23.10.2025</a:t>
            </a:fld>
            <a:endParaRPr lang="pl-P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F9B26-C264-42CD-AE09-651BEF263BBD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2344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811B5-1CE4-42A1-B6AF-281CE83E7F6A}" type="datetimeFigureOut">
              <a:rPr lang="pl-PL" smtClean="0"/>
              <a:pPr/>
              <a:t>23.10.2025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F9B26-C264-42CD-AE09-651BEF263BBD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3056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811B5-1CE4-42A1-B6AF-281CE83E7F6A}" type="datetimeFigureOut">
              <a:rPr lang="pl-PL" smtClean="0"/>
              <a:pPr/>
              <a:t>23.10.2025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F9B26-C264-42CD-AE09-651BEF263BBD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80030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A2811B5-1CE4-42A1-B6AF-281CE83E7F6A}" type="datetimeFigureOut">
              <a:rPr lang="pl-PL" smtClean="0"/>
              <a:pPr/>
              <a:t>23.10.2025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A6F9B26-C264-42CD-AE09-651BEF263BBD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57543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27" r:id="rId1"/>
    <p:sldLayoutId id="2147485128" r:id="rId2"/>
    <p:sldLayoutId id="2147485129" r:id="rId3"/>
    <p:sldLayoutId id="2147485130" r:id="rId4"/>
    <p:sldLayoutId id="2147485131" r:id="rId5"/>
    <p:sldLayoutId id="2147485132" r:id="rId6"/>
    <p:sldLayoutId id="2147485133" r:id="rId7"/>
    <p:sldLayoutId id="2147485134" r:id="rId8"/>
    <p:sldLayoutId id="2147485135" r:id="rId9"/>
    <p:sldLayoutId id="2147485136" r:id="rId10"/>
    <p:sldLayoutId id="2147485137" r:id="rId11"/>
    <p:sldLayoutId id="2147485138" r:id="rId12"/>
    <p:sldLayoutId id="2147485139" r:id="rId13"/>
    <p:sldLayoutId id="2147485140" r:id="rId14"/>
    <p:sldLayoutId id="2147485141" r:id="rId15"/>
    <p:sldLayoutId id="2147485142" r:id="rId16"/>
    <p:sldLayoutId id="214748514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pseo.pl/" TargetMode="External"/><Relationship Id="rId3" Type="http://schemas.openxmlformats.org/officeDocument/2006/relationships/hyperlink" Target="http://www.men.gov.pl/" TargetMode="External"/><Relationship Id="rId7" Type="http://schemas.openxmlformats.org/officeDocument/2006/relationships/hyperlink" Target="http://www.ibe.edu.pl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oke.krakow.pl/" TargetMode="External"/><Relationship Id="rId11" Type="http://schemas.openxmlformats.org/officeDocument/2006/relationships/hyperlink" Target="http://www.efs.men.gov.pl/" TargetMode="External"/><Relationship Id="rId5" Type="http://schemas.openxmlformats.org/officeDocument/2006/relationships/hyperlink" Target="http://www.cke.edu.pl/" TargetMode="External"/><Relationship Id="rId10" Type="http://schemas.openxmlformats.org/officeDocument/2006/relationships/hyperlink" Target="http://www.ore.edu.pl/" TargetMode="External"/><Relationship Id="rId4" Type="http://schemas.openxmlformats.org/officeDocument/2006/relationships/hyperlink" Target="http://www.ko.rzeszow.pl/" TargetMode="External"/><Relationship Id="rId9" Type="http://schemas.openxmlformats.org/officeDocument/2006/relationships/hyperlink" Target="http://www.ewd.edu.pl/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idx="4294967295"/>
          </p:nvPr>
        </p:nvSpPr>
        <p:spPr>
          <a:xfrm>
            <a:off x="0" y="260350"/>
            <a:ext cx="8675688" cy="5689600"/>
          </a:xfrm>
        </p:spPr>
        <p:txBody>
          <a:bodyPr>
            <a:normAutofit fontScale="90000"/>
          </a:bodyPr>
          <a:lstStyle/>
          <a:p>
            <a:pPr algn="ctr"/>
            <a:br>
              <a:rPr lang="pl-PL" b="1" dirty="0">
                <a:solidFill>
                  <a:srgbClr val="0B1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l-PL" b="1" dirty="0">
                <a:solidFill>
                  <a:srgbClr val="0B1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>
                <a:solidFill>
                  <a:srgbClr val="0B1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pl-P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Informacja</a:t>
            </a:r>
            <a:br>
              <a:rPr lang="pl-P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pl-P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 stanie realizacji</a:t>
            </a:r>
            <a:br>
              <a:rPr lang="pl-P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zadań oświatowych</a:t>
            </a:r>
            <a:br>
              <a:rPr lang="pl-P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pl-P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Gminy Leżajsk</a:t>
            </a:r>
            <a:br>
              <a:rPr lang="pl-P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pl-P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za rok szkolny 2024/2025</a:t>
            </a:r>
            <a:br>
              <a:rPr lang="pl-P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23 października 2025r.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48680"/>
            <a:ext cx="1588008" cy="188366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755576" y="-801477"/>
            <a:ext cx="7632848" cy="8494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pl-PL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ea typeface="Calibri" pitchFamily="34" charset="0"/>
              <a:cs typeface="Andalus" panose="02020603050405020304" pitchFamily="18" charset="-7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pl-PL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ea typeface="Calibri" pitchFamily="34" charset="0"/>
              <a:cs typeface="Andalus" panose="02020603050405020304" pitchFamily="18" charset="-78"/>
            </a:endParaRPr>
          </a:p>
          <a:p>
            <a:pPr algn="just">
              <a:lnSpc>
                <a:spcPct val="150000"/>
              </a:lnSpc>
            </a:pPr>
            <a:r>
              <a:rPr lang="pl-PL" sz="2000" dirty="0">
                <a:solidFill>
                  <a:srgbClr val="003366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	</a:t>
            </a:r>
          </a:p>
          <a:p>
            <a:pPr algn="just">
              <a:lnSpc>
                <a:spcPct val="150000"/>
              </a:lnSpc>
            </a:pPr>
            <a:endParaRPr lang="pl-PL" sz="20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just">
              <a:lnSpc>
                <a:spcPct val="150000"/>
              </a:lnSpc>
            </a:pPr>
            <a:r>
              <a:rPr lang="pl-PL" sz="2000" dirty="0">
                <a:latin typeface="Andalus" panose="02020603050405020304" pitchFamily="18" charset="-78"/>
                <a:cs typeface="Andalus" panose="02020603050405020304" pitchFamily="18" charset="-78"/>
              </a:rPr>
              <a:t>	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Powyższa tabela oraz wykres obrazują liczby dzieci urodzonych na terenie Gminy Leżajsk w latach 2019 - 2024. </a:t>
            </a:r>
          </a:p>
          <a:p>
            <a:pPr algn="just">
              <a:lnSpc>
                <a:spcPct val="150000"/>
              </a:lnSpc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W odniesieniu do sytuacji demograficznej na terenie gminy Leżajsk należy zauważyć, że  nie wszystkie dzieci zameldowane na terenie gminy z danego rocznika mieszkają na terenie naszej gminy i nie wszystkie będą spełniać tutaj obowiązek szkolny. </a:t>
            </a:r>
          </a:p>
          <a:p>
            <a:pPr algn="just">
              <a:lnSpc>
                <a:spcPct val="150000"/>
              </a:lnSpc>
            </a:pP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Dla osiągnięcia oczekiwań w zakresie poprawy sytuacji demograficznej nie bez znaczenia pozostaje prowadzenie przez gminę określonej polityki w tym zakresie, a przede wszystkim zapewnienie opieki jej najmłodszym mieszkańcom poprzez: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prowadzenie opieki żłobkowej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gwarancję opieki przedszkolnej dzieciom w wieku 2,5 - 6 lat,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funkcjonowanie świetlic w szkołach na terenie gminy,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zorganizowanie dożywiania.</a:t>
            </a:r>
          </a:p>
          <a:p>
            <a:pPr algn="just"/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endParaRPr kumimoji="0" lang="pl-PL" sz="2000" b="0" i="0" u="none" strike="noStrike" cap="none" normalizeH="0" baseline="0" dirty="0">
              <a:ln>
                <a:noFill/>
              </a:ln>
              <a:solidFill>
                <a:srgbClr val="003366"/>
              </a:solidFill>
              <a:effectLst/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lgerian" pitchFamily="8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7406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09963" y="32079"/>
            <a:ext cx="7920879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pl-PL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ea typeface="Calibri" pitchFamily="34" charset="0"/>
              <a:cs typeface="Andalus" panose="02020603050405020304" pitchFamily="18" charset="-7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pl-PL" sz="2400" b="1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ea typeface="Calibri" pitchFamily="34" charset="0"/>
              <a:cs typeface="Andalus" panose="02020603050405020304" pitchFamily="18" charset="-7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2000" b="1" dirty="0">
                <a:latin typeface="Andalus" panose="02020603050405020304" pitchFamily="18" charset="-78"/>
                <a:ea typeface="Calibri" pitchFamily="34" charset="0"/>
                <a:cs typeface="Andalus" panose="02020603050405020304" pitchFamily="18" charset="-78"/>
              </a:rPr>
              <a:t> Liczba uczniów w szkołach: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pl-PL" sz="2000" dirty="0">
              <a:latin typeface="Andalus" panose="02020603050405020304" pitchFamily="18" charset="-78"/>
              <a:ea typeface="Calibri" pitchFamily="34" charset="0"/>
              <a:cs typeface="Andalus" panose="02020603050405020304" pitchFamily="18" charset="-7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2000" i="1" dirty="0">
                <a:latin typeface="Andalus" panose="02020603050405020304" pitchFamily="18" charset="-78"/>
                <a:ea typeface="Calibri" pitchFamily="34" charset="0"/>
                <a:cs typeface="Andalus" panose="02020603050405020304" pitchFamily="18" charset="-78"/>
              </a:rPr>
              <a:t>Liczba dzieci w przedszkolach i oddziałach przedszkolnych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2000" i="1" dirty="0">
                <a:latin typeface="Andalus" panose="02020603050405020304" pitchFamily="18" charset="-78"/>
                <a:ea typeface="Calibri" pitchFamily="34" charset="0"/>
                <a:cs typeface="Andalus" panose="02020603050405020304" pitchFamily="18" charset="-78"/>
              </a:rPr>
              <a:t>w roku szkolnym 2024/2025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1000" i="1" dirty="0">
                <a:latin typeface="Andalus" panose="02020603050405020304" pitchFamily="18" charset="-78"/>
                <a:ea typeface="Calibri" pitchFamily="34" charset="0"/>
                <a:cs typeface="Andalus" panose="02020603050405020304" pitchFamily="18" charset="-78"/>
              </a:rPr>
              <a:t>( źródło: sprawozdania SIO na dzień 31.08.2025)</a:t>
            </a:r>
            <a:endParaRPr lang="pl-PL" sz="2400" dirty="0">
              <a:latin typeface="Andalus" panose="02020603050405020304" pitchFamily="18" charset="-78"/>
              <a:ea typeface="Calibri" pitchFamily="34" charset="0"/>
              <a:cs typeface="Andalus" panose="02020603050405020304" pitchFamily="18" charset="-7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pl-PL" sz="2400" dirty="0">
              <a:solidFill>
                <a:srgbClr val="002060"/>
              </a:solidFill>
              <a:latin typeface="Andalus" panose="02020603050405020304" pitchFamily="18" charset="-78"/>
              <a:ea typeface="Calibri" pitchFamily="34" charset="0"/>
              <a:cs typeface="Andalus" panose="02020603050405020304" pitchFamily="18" charset="-78"/>
            </a:endParaRPr>
          </a:p>
          <a:p>
            <a:pPr lvl="1" algn="just"/>
            <a:r>
              <a:rPr lang="pl-PL" sz="2400" dirty="0"/>
              <a:t> 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790563"/>
              </p:ext>
            </p:extLst>
          </p:nvPr>
        </p:nvGraphicFramePr>
        <p:xfrm>
          <a:off x="755574" y="2420888"/>
          <a:ext cx="7560840" cy="35265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0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3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78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Lp.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Nazwa placówki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dzieci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oddziałów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Zespół Szkół w Giedlarowej - przedszkole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Zespół Szkół w Wierzawicach - przedszkole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Zespół Szkół w Brzózie Królewskiej - przedszkole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5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Zespół Szkół w Dębnie - przedszkole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5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Szkoła Podstawowa w Starym Mieście – oddział przedszkolny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5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Szkoła</a:t>
                      </a:r>
                      <a:r>
                        <a:rPr lang="pl-PL" sz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Podstawowa</a:t>
                      </a: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 Piskorowicach – oddział przedszkolny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5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Szkoła Podstawowa w Hucisku – oddział przedszkolny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74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Szkoła Podstawowa w Przychojcu – oddział przedszkolny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5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Szkoła Podstawowa w Biedaczowie – oddział przedszkolny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3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Szkoła Podstawowa w Chałupkach Dębniańskich – oddział przedszkolny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528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Razem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755576" y="860515"/>
            <a:ext cx="7632848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pl-PL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ea typeface="Calibri" pitchFamily="34" charset="0"/>
              <a:cs typeface="Andalus" panose="02020603050405020304" pitchFamily="18" charset="-7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pl-PL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ea typeface="Calibri" pitchFamily="34" charset="0"/>
              <a:cs typeface="Andalus" panose="02020603050405020304" pitchFamily="18" charset="-78"/>
            </a:endParaRPr>
          </a:p>
          <a:p>
            <a:pPr algn="just">
              <a:lnSpc>
                <a:spcPct val="150000"/>
              </a:lnSpc>
            </a:pPr>
            <a:r>
              <a:rPr lang="pl-PL" sz="2000" dirty="0">
                <a:solidFill>
                  <a:srgbClr val="003366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	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Przedszkola i oddziały przedszkolne realizują programy wychowania przedszkolnego uwzględniające podstawę programową wychowania przedszkolnego określoną przez ministra właściwego                do spraw wychowania i oświaty, zapewniają bezpłatne nauczanie, wychowanie i opiekę w czasie nie krótszym niż 5 godzin dziennie, zatrudniają nauczycieli posiadających odpowiednie kwalifikacje oraz przeprowadzają rekrutację dzieci zgodnie z zasadą powszechnej dostępności.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lgerian" pitchFamily="8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7898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539553" y="116632"/>
            <a:ext cx="799288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pl-PL" dirty="0">
              <a:solidFill>
                <a:srgbClr val="002060"/>
              </a:solidFill>
              <a:latin typeface="Andalus" panose="02020603050405020304" pitchFamily="18" charset="-78"/>
              <a:ea typeface="Calibri" pitchFamily="34" charset="0"/>
              <a:cs typeface="Andalus" panose="02020603050405020304" pitchFamily="18" charset="-7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pl-PL" sz="2000" i="1" dirty="0">
              <a:solidFill>
                <a:srgbClr val="002060"/>
              </a:solidFill>
              <a:latin typeface="Andalus" panose="02020603050405020304" pitchFamily="18" charset="-78"/>
              <a:ea typeface="Calibri" pitchFamily="34" charset="0"/>
              <a:cs typeface="Andalus" panose="02020603050405020304" pitchFamily="18" charset="-7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pl-PL" sz="2000" i="1" dirty="0">
              <a:solidFill>
                <a:srgbClr val="FF0000"/>
              </a:solidFill>
              <a:latin typeface="Andalus" panose="02020603050405020304" pitchFamily="18" charset="-78"/>
              <a:ea typeface="Calibri" pitchFamily="34" charset="0"/>
              <a:cs typeface="Andalus" panose="02020603050405020304" pitchFamily="18" charset="-7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2000" i="1" dirty="0">
                <a:latin typeface="Andalus" panose="02020603050405020304" pitchFamily="18" charset="-78"/>
                <a:ea typeface="Calibri" pitchFamily="34" charset="0"/>
                <a:cs typeface="Andalus" panose="02020603050405020304" pitchFamily="18" charset="-78"/>
              </a:rPr>
              <a:t>Liczba uczniów w szkołach podstawowych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2000" i="1" dirty="0">
                <a:latin typeface="Andalus" panose="02020603050405020304" pitchFamily="18" charset="-78"/>
                <a:ea typeface="Calibri" pitchFamily="34" charset="0"/>
                <a:cs typeface="Andalus" panose="02020603050405020304" pitchFamily="18" charset="-78"/>
              </a:rPr>
              <a:t>w roku szkolnym 2024/2025                                                               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2000" i="1" dirty="0">
                <a:latin typeface="Andalus" panose="02020603050405020304" pitchFamily="18" charset="-78"/>
                <a:ea typeface="Calibri" pitchFamily="34" charset="0"/>
                <a:cs typeface="Andalus" panose="02020603050405020304" pitchFamily="18" charset="-78"/>
              </a:rPr>
              <a:t> </a:t>
            </a:r>
            <a:r>
              <a:rPr lang="pl-PL" sz="1000" i="1" dirty="0">
                <a:latin typeface="Andalus" panose="02020603050405020304" pitchFamily="18" charset="-78"/>
                <a:ea typeface="Calibri" pitchFamily="34" charset="0"/>
                <a:cs typeface="Andalus" panose="02020603050405020304" pitchFamily="18" charset="-78"/>
              </a:rPr>
              <a:t>( źródło: sprawozdania SIO na dzień 31.08.2025)</a:t>
            </a:r>
            <a:endParaRPr lang="pl-PL" sz="1000" dirty="0">
              <a:latin typeface="Andalus" panose="02020603050405020304" pitchFamily="18" charset="-78"/>
              <a:ea typeface="Calibri" pitchFamily="34" charset="0"/>
              <a:cs typeface="Andalus" panose="02020603050405020304" pitchFamily="18" charset="-7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pl-PL" dirty="0">
              <a:solidFill>
                <a:srgbClr val="002060"/>
              </a:solidFill>
              <a:latin typeface="Andalus" panose="02020603050405020304" pitchFamily="18" charset="-78"/>
              <a:ea typeface="Calibri" pitchFamily="34" charset="0"/>
              <a:cs typeface="Andalus" panose="02020603050405020304" pitchFamily="18" charset="-7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pl-PL" dirty="0">
              <a:solidFill>
                <a:srgbClr val="002060"/>
              </a:solidFill>
              <a:latin typeface="Andalus" panose="02020603050405020304" pitchFamily="18" charset="-78"/>
              <a:ea typeface="Calibri" pitchFamily="34" charset="0"/>
              <a:cs typeface="Andalus" panose="02020603050405020304" pitchFamily="18" charset="-7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pl-PL" dirty="0">
              <a:solidFill>
                <a:srgbClr val="002060"/>
              </a:solidFill>
              <a:latin typeface="Andalus" panose="02020603050405020304" pitchFamily="18" charset="-78"/>
              <a:ea typeface="Calibri" pitchFamily="34" charset="0"/>
              <a:cs typeface="Andalus" panose="02020603050405020304" pitchFamily="18" charset="-7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pl-PL" dirty="0">
              <a:solidFill>
                <a:srgbClr val="002060"/>
              </a:solidFill>
              <a:latin typeface="Andalus" panose="02020603050405020304" pitchFamily="18" charset="-78"/>
              <a:ea typeface="Calibri" pitchFamily="34" charset="0"/>
              <a:cs typeface="Andalus" panose="02020603050405020304" pitchFamily="18" charset="-7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pl-PL" dirty="0">
              <a:solidFill>
                <a:srgbClr val="002060"/>
              </a:solidFill>
              <a:latin typeface="Andalus" panose="02020603050405020304" pitchFamily="18" charset="-78"/>
              <a:ea typeface="Calibri" pitchFamily="34" charset="0"/>
              <a:cs typeface="Andalus" panose="02020603050405020304" pitchFamily="18" charset="-7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pl-PL" dirty="0">
              <a:solidFill>
                <a:srgbClr val="002060"/>
              </a:solidFill>
              <a:latin typeface="Andalus" panose="02020603050405020304" pitchFamily="18" charset="-78"/>
              <a:ea typeface="Calibri" pitchFamily="34" charset="0"/>
              <a:cs typeface="Andalus" panose="02020603050405020304" pitchFamily="18" charset="-7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pl-PL" dirty="0">
              <a:solidFill>
                <a:srgbClr val="002060"/>
              </a:solidFill>
              <a:latin typeface="Andalus" panose="02020603050405020304" pitchFamily="18" charset="-78"/>
              <a:ea typeface="Calibri" pitchFamily="34" charset="0"/>
              <a:cs typeface="Andalus" panose="02020603050405020304" pitchFamily="18" charset="-7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pl-PL" dirty="0">
              <a:solidFill>
                <a:srgbClr val="002060"/>
              </a:solidFill>
              <a:latin typeface="Andalus" panose="02020603050405020304" pitchFamily="18" charset="-78"/>
              <a:ea typeface="Calibri" pitchFamily="34" charset="0"/>
              <a:cs typeface="Andalus" panose="02020603050405020304" pitchFamily="18" charset="-7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pl-PL" dirty="0">
              <a:solidFill>
                <a:srgbClr val="002060"/>
              </a:solidFill>
              <a:latin typeface="Andalus" panose="02020603050405020304" pitchFamily="18" charset="-78"/>
              <a:ea typeface="Calibri" pitchFamily="34" charset="0"/>
              <a:cs typeface="Andalus" panose="02020603050405020304" pitchFamily="18" charset="-78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574210"/>
              </p:ext>
            </p:extLst>
          </p:nvPr>
        </p:nvGraphicFramePr>
        <p:xfrm>
          <a:off x="539553" y="2060851"/>
          <a:ext cx="7992886" cy="39284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9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912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38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chemeClr val="tx1"/>
                          </a:solidFill>
                          <a:effectLst/>
                        </a:rPr>
                        <a:t>Lp.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chemeClr val="tx1"/>
                          </a:solidFill>
                          <a:effectLst/>
                        </a:rPr>
                        <a:t>Nazwa placówki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chemeClr val="tx1"/>
                          </a:solidFill>
                          <a:effectLst/>
                        </a:rPr>
                        <a:t>Liczba uczniów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chemeClr val="tx1"/>
                          </a:solidFill>
                          <a:effectLst/>
                        </a:rPr>
                        <a:t>Liczba oddziałów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chemeClr val="tx1"/>
                          </a:solidFill>
                          <a:effectLst/>
                        </a:rPr>
                        <a:t>1.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Zespół Szkół w Giedlarowej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chemeClr val="tx1"/>
                          </a:solidFill>
                          <a:effectLst/>
                        </a:rPr>
                        <a:t>2.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Zespół Szkół w Wierzawicach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299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chemeClr val="tx1"/>
                          </a:solidFill>
                          <a:effectLst/>
                        </a:rPr>
                        <a:t>3.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Zespół Szkół w Brzózie Królewskiej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chemeClr val="tx1"/>
                          </a:solidFill>
                          <a:effectLst/>
                        </a:rPr>
                        <a:t>4.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Zespół Szkół w Dębnie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chemeClr val="tx1"/>
                          </a:solidFill>
                          <a:effectLst/>
                        </a:rPr>
                        <a:t>5.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Szkoła Podstawowa w Starym Mieście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9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chemeClr val="tx1"/>
                          </a:solidFill>
                          <a:effectLst/>
                        </a:rPr>
                        <a:t>6.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Szkoła Podstawowa w Piskorowicach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9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chemeClr val="tx1"/>
                          </a:solidFill>
                          <a:effectLst/>
                        </a:rPr>
                        <a:t>7.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Szkoła Podstawowa w Hucisku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9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chemeClr val="tx1"/>
                          </a:solidFill>
                          <a:effectLst/>
                        </a:rPr>
                        <a:t>8.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Szkoła Podstawowa w Przychojcu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9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chemeClr val="tx1"/>
                          </a:solidFill>
                          <a:effectLst/>
                        </a:rPr>
                        <a:t>9.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Szkoła Podstawowa w Biedaczowie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5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chemeClr val="tx1"/>
                          </a:solidFill>
                          <a:effectLst/>
                        </a:rPr>
                        <a:t>10.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Szkoła Podstawowa w Chałupkach Dębniańskich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987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chemeClr val="tx1"/>
                          </a:solidFill>
                          <a:effectLst/>
                        </a:rPr>
                        <a:t>Razem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9720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99592" y="620688"/>
            <a:ext cx="734481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pl-PL" sz="2200" b="1" dirty="0">
              <a:solidFill>
                <a:srgbClr val="003366"/>
              </a:solidFill>
              <a:latin typeface="Andalus" panose="02020603050405020304" pitchFamily="18" charset="-78"/>
              <a:ea typeface="Calibri" pitchFamily="34" charset="0"/>
              <a:cs typeface="Andalus" panose="02020603050405020304" pitchFamily="18" charset="-7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pl-PL" sz="2200" b="1" dirty="0">
              <a:solidFill>
                <a:srgbClr val="003366"/>
              </a:solidFill>
              <a:latin typeface="Andalus" panose="02020603050405020304" pitchFamily="18" charset="-78"/>
              <a:ea typeface="Calibri" pitchFamily="34" charset="0"/>
              <a:cs typeface="Andalus" panose="02020603050405020304" pitchFamily="18" charset="-78"/>
            </a:endParaRP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1600" b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Kształcenie i wyrównywanie szans edukacyjnych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pl-PL" sz="1600" dirty="0">
              <a:solidFill>
                <a:srgbClr val="FF0000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pl-PL" sz="1600" dirty="0">
              <a:solidFill>
                <a:srgbClr val="FF0000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l-PL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Osiągnięcia uczniów są wynikiem nauczania jak również uczenia się </a:t>
            </a:r>
            <a:b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  znacznym stopniu zależą od zdolności i aspiracji uczniów, ale także środowiska rodzinnego. Badanie postępów edukacyjnych i osiągnięć uczniów może przybierać różne formy. Najczęściej są to sprawdziany wewnętrzne i zewnętrzne oraz konkursy przedmiotowe. </a:t>
            </a:r>
          </a:p>
          <a:p>
            <a:pPr algn="just">
              <a:lnSpc>
                <a:spcPct val="150000"/>
              </a:lnSpc>
            </a:pPr>
            <a:r>
              <a:rPr lang="pl-PL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pl-PL" sz="1600" dirty="0">
              <a:solidFill>
                <a:srgbClr val="003366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l-PL" dirty="0">
              <a:solidFill>
                <a:srgbClr val="003366"/>
              </a:solidFill>
              <a:latin typeface="Andalus" panose="02020603050405020304" pitchFamily="18" charset="-78"/>
              <a:ea typeface="Calibri" pitchFamily="34" charset="0"/>
              <a:cs typeface="Andalus" panose="02020603050405020304" pitchFamily="18" charset="-7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pl-PL" dirty="0">
              <a:solidFill>
                <a:srgbClr val="FF0000"/>
              </a:solidFill>
              <a:latin typeface="Andalus" panose="02020603050405020304" pitchFamily="18" charset="-78"/>
              <a:ea typeface="Calibri" pitchFamily="34" charset="0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5415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11560" y="260648"/>
            <a:ext cx="7632848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endParaRPr lang="pl-PL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Podsumowanie osiągnięć uczniów po egzaminie ósmoklasisty na podstawie wyników Okręgowej Komisji Egzaminacyjnej w Krakowie</a:t>
            </a:r>
          </a:p>
          <a:p>
            <a:pPr algn="ctr">
              <a:lnSpc>
                <a:spcPct val="150000"/>
              </a:lnSpc>
            </a:pPr>
            <a:endParaRPr lang="pl-PL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Egzamin ósmoklasisty obejmuje wiadomości i umiejętności określone </a:t>
            </a:r>
            <a:b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podstawie programowej.</a:t>
            </a:r>
          </a:p>
          <a:p>
            <a:pPr algn="just">
              <a:lnSpc>
                <a:spcPct val="150000"/>
              </a:lnSpc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Egzamin ósmoklasisty jest egzaminem obowiązkowym, co oznacza, że każdy uczeń musi do niego przystąpić, aby ukończyć szkołę. </a:t>
            </a:r>
          </a:p>
          <a:p>
            <a:pPr algn="just">
              <a:lnSpc>
                <a:spcPct val="150000"/>
              </a:lnSpc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Egzamin ósmoklasisty jest przeprowadzany w formie pisemnej. </a:t>
            </a:r>
            <a:b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Ósmoklasista przystępuje do egzaminu z trzech przedmiotów obowiązkowych, tj.: języka polskiego, matematyki, języka obcego nowożytnego. </a:t>
            </a:r>
          </a:p>
          <a:p>
            <a:pPr algn="just">
              <a:lnSpc>
                <a:spcPct val="150000"/>
              </a:lnSpc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Egzamin ósmoklasisty podsumowuje wyniki wieloletniej pracy i do pewnego stopnia wyznacza dalsze jej kierunki. </a:t>
            </a:r>
            <a:endParaRPr lang="pl-PL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1200" b="1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120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1200" dirty="0">
              <a:solidFill>
                <a:srgbClr val="FF0000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pl-PL" dirty="0">
              <a:solidFill>
                <a:srgbClr val="FF0000"/>
              </a:solidFill>
              <a:latin typeface="Andalus" panose="02020603050405020304" pitchFamily="18" charset="-78"/>
              <a:ea typeface="Calibri" pitchFamily="34" charset="0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71469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11560" y="260648"/>
            <a:ext cx="763284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400" dirty="0"/>
          </a:p>
          <a:p>
            <a:pPr algn="ctr"/>
            <a:endParaRPr lang="pl-PL" sz="2200" b="1" dirty="0">
              <a:solidFill>
                <a:srgbClr val="003366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Wyniki sprawdzianu ósmoklasisty</a:t>
            </a:r>
          </a:p>
          <a:p>
            <a:pPr algn="just"/>
            <a:r>
              <a:rPr lang="pl-PL" dirty="0">
                <a:solidFill>
                  <a:srgbClr val="003366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	</a:t>
            </a:r>
            <a:endParaRPr lang="pl-PL" b="1" dirty="0">
              <a:solidFill>
                <a:srgbClr val="003366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endParaRPr lang="pl-PL" sz="2000" b="1" dirty="0">
              <a:solidFill>
                <a:srgbClr val="003366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endParaRPr lang="pl-PL" sz="2400" b="1" dirty="0">
              <a:solidFill>
                <a:srgbClr val="003366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lang="pl-PL" sz="2200" dirty="0">
                <a:solidFill>
                  <a:srgbClr val="003366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endParaRPr lang="pl-PL" dirty="0">
              <a:solidFill>
                <a:srgbClr val="FF0000"/>
              </a:solidFill>
              <a:latin typeface="Andalus" panose="02020603050405020304" pitchFamily="18" charset="-78"/>
              <a:ea typeface="Calibri" pitchFamily="34" charset="0"/>
              <a:cs typeface="Andalus" panose="02020603050405020304" pitchFamily="18" charset="-7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pl-PL" dirty="0">
              <a:solidFill>
                <a:srgbClr val="FF0000"/>
              </a:solidFill>
              <a:latin typeface="Andalus" panose="02020603050405020304" pitchFamily="18" charset="-78"/>
              <a:ea typeface="Calibri" pitchFamily="34" charset="0"/>
              <a:cs typeface="Andalus" panose="02020603050405020304" pitchFamily="18" charset="-78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033294"/>
              </p:ext>
            </p:extLst>
          </p:nvPr>
        </p:nvGraphicFramePr>
        <p:xfrm>
          <a:off x="719571" y="1412776"/>
          <a:ext cx="7416826" cy="4424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21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21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Szkoła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74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piszących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74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język polski  stanin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74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matematyka stanin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74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język angielski stanin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7496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04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Zespół Szkół – Szkoła Podstawowa w Brzózie Królewskiej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74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53975" marR="53975" marT="74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3975" marR="53975" marT="74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3975" marR="53975" marT="74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53975" marR="53975" marT="7496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Zespół Szkół  - Szkoła Podstawowa w Wierzawicach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74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53975" marR="53975" marT="74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3975" marR="53975" marT="74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3975" marR="53975" marT="74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3975" marR="53975" marT="7496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03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Zespół Szkół  - Szkoła Podstawowa w Giedlarowej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74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53975" marR="53975" marT="74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53975" marR="53975" marT="74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53975" marR="53975" marT="74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53975" marR="53975" marT="7496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3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Zespół Szkół  - Szkoła Podstawowa w Dębnie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74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53975" marR="53975" marT="74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3975" marR="53975" marT="74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3975" marR="53975" marT="74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3975" marR="53975" marT="7496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3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Szkoła Podstawowa  w Starym Mieście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74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53975" marR="53975" marT="74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53975" marR="53975" marT="74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53975" marR="53975" marT="74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3975" marR="53975" marT="7496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464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Szkoła Podstawowa w Piskorowicach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74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53975" marR="53975" marT="74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53975" marR="53975" marT="74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53975" marR="53975" marT="74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3975" marR="53975" marT="7496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36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Szkoła Podstawowa w Przychojcu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74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3975" marR="53975" marT="74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3975" marR="53975" marT="74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3975" marR="53975" marT="74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3975" marR="53975" marT="7496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8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Szkoła Podstawowa w Hucisku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74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53975" marR="53975" marT="74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53975" marR="53975" marT="74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3975" marR="53975" marT="74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3975" marR="53975" marT="7496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60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Szkoła Podstawowa w Chałupkach Dębniańskich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74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53975" marR="53975" marT="74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3975" marR="53975" marT="74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53975" marR="53975" marT="74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3975" marR="53975" marT="7496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22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Szkoła Podstawowa w Biedaczowie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74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53975" marR="53975" marT="74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53975" marR="53975" marT="74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53975" marR="53975" marT="74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3975" marR="53975" marT="7496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0003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99592" y="692696"/>
            <a:ext cx="748883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pl-PL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Kadra i system doskonalenia zawodowego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pl-PL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Nauczyciele są jednym z ważniejszych zasobów szkoły. To nauczyciel jest przewodnikiem i doradcą młodego człowieka.</a:t>
            </a:r>
          </a:p>
          <a:p>
            <a:pPr algn="just">
              <a:lnSpc>
                <a:spcPct val="150000"/>
              </a:lnSpc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Dobór kadry pedagogicznej to przede wszystkim rola dyrektorów placówek. </a:t>
            </a:r>
          </a:p>
          <a:p>
            <a:pPr algn="just">
              <a:lnSpc>
                <a:spcPct val="150000"/>
              </a:lnSpc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Stan zatrudnienia w danym roku szkolnym wynika z zatwierdzonego przez organ prowadzący arkusza organizacji szkoły oraz ściśle związany jest z liczbą oddziałów na każdym poziomie nauczania, liczbą godzin wynikającą z podziału na grupy zależną od liczebności oddziałów klasowych oraz określoną w Rozporządzeniu                       ws. ramowych planów nauczania liczbą godzin dla poszczególnych przedmiotów                        i poziomów nauczania. </a:t>
            </a:r>
          </a:p>
          <a:p>
            <a:pPr algn="just"/>
            <a:endParaRPr lang="pl-PL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ea typeface="Calibri" pitchFamily="34" charset="0"/>
              <a:cs typeface="Andalus" panose="02020603050405020304" pitchFamily="18" charset="-78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l-PL" sz="2000" b="1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ea typeface="Calibri" pitchFamily="34" charset="0"/>
              <a:cs typeface="Andalus" panose="02020603050405020304" pitchFamily="18" charset="-78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l-PL" sz="2000" b="1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ea typeface="Calibri" pitchFamily="34" charset="0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65935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99592" y="692696"/>
            <a:ext cx="7272808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b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Stan zatrudnienia nauczycieli w roku szkolnym 2024/2025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1100" i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Stan na dzień 31.08.2025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l-PL" sz="1100" i="1" dirty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l-PL" sz="1100" i="1" dirty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l-PL" sz="1100" i="1" dirty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l-PL" sz="1100" i="1" dirty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l-PL" sz="1100" i="1" dirty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l-PL" sz="1100" i="1" dirty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l-PL" sz="1100" i="1" dirty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l-PL" sz="1100" i="1" dirty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l-PL" sz="1100" i="1" dirty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l-PL" sz="1100" i="1" dirty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l-PL" sz="1100" i="1" dirty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l-PL" sz="1100" i="1" dirty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l-PL" sz="1100" i="1" dirty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l-PL" sz="1100" i="1" dirty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l-PL" sz="1100" i="1" dirty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l-PL" sz="1100" i="1" dirty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l-PL" sz="1100" i="1" dirty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l-PL" sz="1100" i="1" dirty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l-PL" sz="1100" i="1" dirty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l-PL" sz="1100" i="1" dirty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l-PL" sz="1100" i="1" dirty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l-PL" sz="1100" i="1" dirty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l-PL" sz="1100" i="1" dirty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l-PL" sz="1100" i="1" dirty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l-PL" sz="1100" i="1" dirty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l-PL" sz="1100" i="1" dirty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l-PL" sz="1100" i="1" dirty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175181"/>
              </p:ext>
            </p:extLst>
          </p:nvPr>
        </p:nvGraphicFramePr>
        <p:xfrm>
          <a:off x="1043608" y="1340768"/>
          <a:ext cx="6840760" cy="48327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7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63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22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19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1077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Lp.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6" marR="48696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Nazwa szkoły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6" marR="48696" marT="0" marB="0"/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Stan zatrudnienia nauczycieli                                     z podziałem na stopnie awansu zawodowego - etatowo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pl-PL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Ogółem</a:t>
                      </a:r>
                      <a:b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etatów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 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6" marR="4869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24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5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Początkujący</a:t>
                      </a:r>
                    </a:p>
                  </a:txBody>
                  <a:tcPr marL="48696" marR="486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</a:rPr>
                        <a:t>Mianowany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6" marR="486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</a:rPr>
                        <a:t>Dyplomowany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6" marR="48696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6" marR="4869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1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1.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6" marR="486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Szkoła Podstawowa w Hucisku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6" marR="486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1,74</a:t>
                      </a:r>
                    </a:p>
                  </a:txBody>
                  <a:tcPr marL="48696" marR="486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3,11</a:t>
                      </a:r>
                    </a:p>
                  </a:txBody>
                  <a:tcPr marL="48696" marR="486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10,91</a:t>
                      </a:r>
                    </a:p>
                  </a:txBody>
                  <a:tcPr marL="48696" marR="486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15,76</a:t>
                      </a:r>
                    </a:p>
                  </a:txBody>
                  <a:tcPr marL="48696" marR="4869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6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2.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6" marR="486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Szkoła Podstawowa w Biedaczowie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6" marR="486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2,56</a:t>
                      </a:r>
                    </a:p>
                  </a:txBody>
                  <a:tcPr marL="48696" marR="486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7,61</a:t>
                      </a:r>
                    </a:p>
                  </a:txBody>
                  <a:tcPr marL="48696" marR="486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7,93</a:t>
                      </a:r>
                    </a:p>
                  </a:txBody>
                  <a:tcPr marL="48696" marR="486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18,10</a:t>
                      </a:r>
                    </a:p>
                  </a:txBody>
                  <a:tcPr marL="48696" marR="4869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6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3.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6" marR="486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Szkoła Podstawowa w Przychojcu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6" marR="486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3,36</a:t>
                      </a:r>
                    </a:p>
                  </a:txBody>
                  <a:tcPr marL="48696" marR="486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0,39</a:t>
                      </a:r>
                    </a:p>
                  </a:txBody>
                  <a:tcPr marL="48696" marR="486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0,05</a:t>
                      </a:r>
                    </a:p>
                  </a:txBody>
                  <a:tcPr marL="48696" marR="486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3,80</a:t>
                      </a:r>
                    </a:p>
                  </a:txBody>
                  <a:tcPr marL="48696" marR="48696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5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4.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6" marR="486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Szkoła Podstawowa w Starym Mieście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6" marR="486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1,50</a:t>
                      </a:r>
                    </a:p>
                  </a:txBody>
                  <a:tcPr marL="48696" marR="486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3,84</a:t>
                      </a:r>
                    </a:p>
                  </a:txBody>
                  <a:tcPr marL="48696" marR="486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19,04</a:t>
                      </a:r>
                    </a:p>
                  </a:txBody>
                  <a:tcPr marL="48696" marR="486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24,38</a:t>
                      </a:r>
                    </a:p>
                  </a:txBody>
                  <a:tcPr marL="48696" marR="48696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5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5.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6" marR="486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Szkoła Podstawowa                                w  Piskorowicach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6" marR="486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3,06</a:t>
                      </a:r>
                    </a:p>
                  </a:txBody>
                  <a:tcPr marL="48696" marR="486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4,22</a:t>
                      </a:r>
                    </a:p>
                  </a:txBody>
                  <a:tcPr marL="48696" marR="486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14,74</a:t>
                      </a:r>
                    </a:p>
                  </a:txBody>
                  <a:tcPr marL="48696" marR="486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22,02</a:t>
                      </a:r>
                    </a:p>
                  </a:txBody>
                  <a:tcPr marL="48696" marR="48696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0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6.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6" marR="486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Szkoła Podstawowa w Chałupkach Dębniańskich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6" marR="486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3,06</a:t>
                      </a:r>
                    </a:p>
                  </a:txBody>
                  <a:tcPr marL="48696" marR="486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6,28</a:t>
                      </a:r>
                    </a:p>
                  </a:txBody>
                  <a:tcPr marL="48696" marR="486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10,28</a:t>
                      </a:r>
                    </a:p>
                  </a:txBody>
                  <a:tcPr marL="48696" marR="486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19,62</a:t>
                      </a:r>
                    </a:p>
                  </a:txBody>
                  <a:tcPr marL="48696" marR="48696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6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7.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6" marR="486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Zespół Szkół w Dębnie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6" marR="486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7,10</a:t>
                      </a:r>
                    </a:p>
                  </a:txBody>
                  <a:tcPr marL="48696" marR="486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7,50</a:t>
                      </a:r>
                    </a:p>
                  </a:txBody>
                  <a:tcPr marL="48696" marR="486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9,61</a:t>
                      </a:r>
                    </a:p>
                  </a:txBody>
                  <a:tcPr marL="48696" marR="486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24,21</a:t>
                      </a:r>
                    </a:p>
                  </a:txBody>
                  <a:tcPr marL="48696" marR="48696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96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8.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6" marR="486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Zespół Szkół w Giedlarowej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6" marR="486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8,75</a:t>
                      </a:r>
                    </a:p>
                  </a:txBody>
                  <a:tcPr marL="48696" marR="486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9,56</a:t>
                      </a:r>
                    </a:p>
                  </a:txBody>
                  <a:tcPr marL="48696" marR="486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35,44</a:t>
                      </a:r>
                    </a:p>
                  </a:txBody>
                  <a:tcPr marL="48696" marR="486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53,75</a:t>
                      </a:r>
                    </a:p>
                  </a:txBody>
                  <a:tcPr marL="48696" marR="48696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35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9.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6" marR="486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Zespół Szkół w Brzózie Królewskiej </a:t>
                      </a:r>
                    </a:p>
                  </a:txBody>
                  <a:tcPr marL="48696" marR="486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12,33</a:t>
                      </a:r>
                    </a:p>
                  </a:txBody>
                  <a:tcPr marL="48696" marR="486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8,00</a:t>
                      </a:r>
                    </a:p>
                  </a:txBody>
                  <a:tcPr marL="48696" marR="486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39,00</a:t>
                      </a:r>
                    </a:p>
                  </a:txBody>
                  <a:tcPr marL="48696" marR="486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59,33</a:t>
                      </a:r>
                    </a:p>
                  </a:txBody>
                  <a:tcPr marL="48696" marR="48696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35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10.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6" marR="486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Zespół Szkół w Wierzawicach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6" marR="486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5,82</a:t>
                      </a:r>
                    </a:p>
                  </a:txBody>
                  <a:tcPr marL="48696" marR="486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19,00</a:t>
                      </a:r>
                    </a:p>
                  </a:txBody>
                  <a:tcPr marL="48696" marR="486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33,83</a:t>
                      </a:r>
                    </a:p>
                  </a:txBody>
                  <a:tcPr marL="48696" marR="486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58,65</a:t>
                      </a:r>
                    </a:p>
                  </a:txBody>
                  <a:tcPr marL="48696" marR="48696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35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6" marR="486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Ogółem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6" marR="486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49,28</a:t>
                      </a:r>
                    </a:p>
                  </a:txBody>
                  <a:tcPr marL="48696" marR="486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69,51</a:t>
                      </a:r>
                    </a:p>
                  </a:txBody>
                  <a:tcPr marL="48696" marR="486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180,83</a:t>
                      </a:r>
                    </a:p>
                  </a:txBody>
                  <a:tcPr marL="48696" marR="486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299,62</a:t>
                      </a:r>
                    </a:p>
                  </a:txBody>
                  <a:tcPr marL="48696" marR="48696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1953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43608" y="620688"/>
            <a:ext cx="720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b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Stan zatrudnienia pracowników administracji i obsługi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b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w roku szkolnym 2024/2025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1100" i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Stan na dzień 31.08.2025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l-PL" sz="1100" i="1" dirty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l-PL" sz="1100" i="1" dirty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l-PL" sz="1100" i="1" dirty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861081"/>
              </p:ext>
            </p:extLst>
          </p:nvPr>
        </p:nvGraphicFramePr>
        <p:xfrm>
          <a:off x="899592" y="1412776"/>
          <a:ext cx="7344815" cy="48609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7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4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2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26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7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8119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Lp.</a:t>
                      </a:r>
                      <a:endParaRPr lang="pl-PL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03" marR="51003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Nazwa szkoły</a:t>
                      </a:r>
                      <a:endParaRPr lang="pl-PL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03" marR="51003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Stan zatrudnienia administracji i obsługi z podziałem na stanowiska –etatowo</a:t>
                      </a:r>
                      <a:endParaRPr lang="pl-PL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03" marR="51003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Ogółem</a:t>
                      </a:r>
                      <a:endParaRPr lang="pl-PL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03" marR="5100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92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Administracja </a:t>
                      </a:r>
                      <a:endParaRPr lang="pl-PL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03" marR="510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Obsługa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03" marR="51003" marT="0" marB="0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3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pl-PL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03" marR="510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Szkoła Podstawowa w Hucisku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03" marR="510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0,50</a:t>
                      </a:r>
                    </a:p>
                  </a:txBody>
                  <a:tcPr marL="51003" marR="510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3,00</a:t>
                      </a:r>
                    </a:p>
                  </a:txBody>
                  <a:tcPr marL="51003" marR="510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3,50</a:t>
                      </a:r>
                    </a:p>
                  </a:txBody>
                  <a:tcPr marL="51003" marR="5100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2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pl-PL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03" marR="510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Szkoła Podstawowa w Biedaczowie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03" marR="510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1,00</a:t>
                      </a:r>
                    </a:p>
                  </a:txBody>
                  <a:tcPr marL="51003" marR="510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4,00</a:t>
                      </a:r>
                    </a:p>
                  </a:txBody>
                  <a:tcPr marL="51003" marR="510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5,00</a:t>
                      </a:r>
                    </a:p>
                  </a:txBody>
                  <a:tcPr marL="51003" marR="5100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2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pl-PL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03" marR="510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Szkoła Podstawowa w Przychojcu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03" marR="510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1003" marR="510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4,00</a:t>
                      </a:r>
                    </a:p>
                  </a:txBody>
                  <a:tcPr marL="51003" marR="510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4,00</a:t>
                      </a:r>
                    </a:p>
                  </a:txBody>
                  <a:tcPr marL="51003" marR="51003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pl-PL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03" marR="510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Szkoła Podstawowa w Starym Mieście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03" marR="510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1,00</a:t>
                      </a:r>
                    </a:p>
                  </a:txBody>
                  <a:tcPr marL="51003" marR="510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9,00</a:t>
                      </a:r>
                    </a:p>
                  </a:txBody>
                  <a:tcPr marL="51003" marR="510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10,00</a:t>
                      </a:r>
                    </a:p>
                  </a:txBody>
                  <a:tcPr marL="51003" marR="51003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8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pl-PL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03" marR="510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Szkoła Podstawowa w Piskorowicach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03" marR="510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0,25</a:t>
                      </a:r>
                    </a:p>
                  </a:txBody>
                  <a:tcPr marL="51003" marR="510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4,00</a:t>
                      </a:r>
                    </a:p>
                  </a:txBody>
                  <a:tcPr marL="51003" marR="510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4,25</a:t>
                      </a:r>
                    </a:p>
                  </a:txBody>
                  <a:tcPr marL="51003" marR="51003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9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pl-PL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03" marR="510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Szkoła Podstawowa w Chałupkach Dębniańskich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03" marR="510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1,00</a:t>
                      </a:r>
                    </a:p>
                  </a:txBody>
                  <a:tcPr marL="51003" marR="510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5,00</a:t>
                      </a:r>
                    </a:p>
                  </a:txBody>
                  <a:tcPr marL="51003" marR="510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6,00</a:t>
                      </a:r>
                    </a:p>
                  </a:txBody>
                  <a:tcPr marL="51003" marR="51003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32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pl-PL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03" marR="510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Zespół Szkół w Dębnie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03" marR="510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1,00</a:t>
                      </a:r>
                    </a:p>
                  </a:txBody>
                  <a:tcPr marL="51003" marR="510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6,00</a:t>
                      </a:r>
                    </a:p>
                  </a:txBody>
                  <a:tcPr marL="51003" marR="510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7,00</a:t>
                      </a:r>
                    </a:p>
                  </a:txBody>
                  <a:tcPr marL="51003" marR="51003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32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pl-PL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03" marR="510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Zespół Szkół w Giedlarowej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03" marR="510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1,00</a:t>
                      </a:r>
                    </a:p>
                  </a:txBody>
                  <a:tcPr marL="51003" marR="510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16,00</a:t>
                      </a:r>
                    </a:p>
                  </a:txBody>
                  <a:tcPr marL="51003" marR="510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17,00</a:t>
                      </a:r>
                    </a:p>
                  </a:txBody>
                  <a:tcPr marL="51003" marR="51003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42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pl-PL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03" marR="510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Zespół Szkół w Brzózie Królewskiej </a:t>
                      </a:r>
                    </a:p>
                  </a:txBody>
                  <a:tcPr marL="51003" marR="510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1003" marR="510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18,00</a:t>
                      </a:r>
                    </a:p>
                  </a:txBody>
                  <a:tcPr marL="51003" marR="510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18,00</a:t>
                      </a:r>
                    </a:p>
                  </a:txBody>
                  <a:tcPr marL="51003" marR="51003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58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lang="pl-PL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03" marR="510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Zespół Szkół w Wierzawicach</a:t>
                      </a:r>
                      <a:endParaRPr lang="pl-PL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03" marR="510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1,00</a:t>
                      </a:r>
                    </a:p>
                  </a:txBody>
                  <a:tcPr marL="51003" marR="510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20,00</a:t>
                      </a:r>
                    </a:p>
                  </a:txBody>
                  <a:tcPr marL="51003" marR="510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21,00</a:t>
                      </a:r>
                    </a:p>
                  </a:txBody>
                  <a:tcPr marL="51003" marR="51003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389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03" marR="510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Ogółem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03" marR="510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6,75</a:t>
                      </a:r>
                    </a:p>
                  </a:txBody>
                  <a:tcPr marL="51003" marR="510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89,00</a:t>
                      </a:r>
                    </a:p>
                  </a:txBody>
                  <a:tcPr marL="51003" marR="510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95,75</a:t>
                      </a:r>
                    </a:p>
                  </a:txBody>
                  <a:tcPr marL="51003" marR="51003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3236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99592" y="1412776"/>
            <a:ext cx="7488832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l-PL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	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Informacja o stanie realizacji zadań oświatowych w roku szkolnym 2024/2025 opracowana została na podstawie danych zawartych w Systemie Informacji Oświatowej (SIO), danych z arkuszy organizacyjnych, informacji przekazanych przez Dyrektorów szkół oraz na podstawie opracowań własnych, ze szczególnym uwzględnieniem wyników uzyskanych przez ósmoklasistów oraz wyników przeprowadzonych ewaluacji i kontroli.</a:t>
            </a:r>
          </a:p>
        </p:txBody>
      </p:sp>
    </p:spTree>
    <p:extLst>
      <p:ext uri="{BB962C8B-B14F-4D97-AF65-F5344CB8AC3E}">
        <p14:creationId xmlns:p14="http://schemas.microsoft.com/office/powerpoint/2010/main" val="5998671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11560" y="-387429"/>
            <a:ext cx="7776864" cy="5524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pl-PL" sz="2000" dirty="0">
              <a:solidFill>
                <a:srgbClr val="FF0000"/>
              </a:solidFill>
              <a:latin typeface="Andalus" panose="02020603050405020304" pitchFamily="18" charset="-78"/>
              <a:ea typeface="Calibri" pitchFamily="34" charset="0"/>
              <a:cs typeface="Andalus" panose="02020603050405020304" pitchFamily="18" charset="-7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pl-PL" sz="2000" dirty="0">
              <a:solidFill>
                <a:srgbClr val="FF0000"/>
              </a:solidFill>
              <a:latin typeface="Andalus" panose="02020603050405020304" pitchFamily="18" charset="-78"/>
              <a:ea typeface="Calibri" pitchFamily="34" charset="0"/>
              <a:cs typeface="Andalus" panose="02020603050405020304" pitchFamily="18" charset="-7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pl-PL" sz="2000" dirty="0">
              <a:solidFill>
                <a:srgbClr val="FF0000"/>
              </a:solidFill>
              <a:latin typeface="Andalus" panose="02020603050405020304" pitchFamily="18" charset="-78"/>
              <a:ea typeface="Calibri" pitchFamily="34" charset="0"/>
              <a:cs typeface="Andalus" panose="02020603050405020304" pitchFamily="18" charset="-7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pl-PL" sz="2000" dirty="0">
              <a:solidFill>
                <a:srgbClr val="003366"/>
              </a:solidFill>
              <a:latin typeface="Andalus" panose="02020603050405020304" pitchFamily="18" charset="-78"/>
              <a:ea typeface="Calibri" pitchFamily="34" charset="0"/>
              <a:cs typeface="Andalus" panose="02020603050405020304" pitchFamily="18" charset="-78"/>
            </a:endParaRP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2200" b="1" dirty="0">
                <a:latin typeface="Andalus" panose="02020603050405020304" pitchFamily="18" charset="-78"/>
                <a:ea typeface="Calibri" pitchFamily="34" charset="0"/>
                <a:cs typeface="Andalus" panose="02020603050405020304" pitchFamily="18" charset="-78"/>
              </a:rPr>
              <a:t> </a:t>
            </a:r>
            <a:r>
              <a:rPr lang="pl-PL" sz="1600" b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Awans zawodowy nauczycieli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pl-PL" sz="1600" dirty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Ważnym aspektem funkcjonowania oświaty są kwalifikacje kadry pedagogicznej. Zdecydowana większość nauczycieli i pedagogów szkół prowadzonych przez Gminę Leżajsk posiada uprawnienia do nauczania więcej niż jednego przedmiotu.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Nauczyciele sukcesywnie zdobywają wyższe stopnie awansu zawodowego. 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Na poziomie jednostki samorządu terytorialnego prowadzone jest postępowanie egzaminacyjne na stopień nauczyciela mianowanego. 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W okresie od 01.09.2024 r. do 31.08.2025 r. na poziomie organu prowadzącego przeprowadzono 7 postępowań egzaminacyjnych na stopień nauczyciela mianowanego. 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Wszystkie zakończyły się wynikiem pozytywnym. </a:t>
            </a:r>
            <a:endParaRPr lang="pl-PL" sz="1600" dirty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336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55576" y="836712"/>
            <a:ext cx="763284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b="1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Dofinansowanie kosztów kształcenia pracowników młodocianych</a:t>
            </a:r>
          </a:p>
          <a:p>
            <a:pPr algn="just"/>
            <a:endParaRPr lang="pl-PL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l-PL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podstawie art. 122 ustawy Prawo oświatowe pracodawcom, którzy zawarli umowę z młodocianymi pracownikami w celu przygotowania zawodowego, przysługuje dofinansowanie kosztów kształcenia. Na podstawie wniosku, złożonego przez pracodawcę Wójt przyznaje dofinansowanie w drodze decyzji. </a:t>
            </a:r>
          </a:p>
          <a:p>
            <a:pPr algn="just">
              <a:lnSpc>
                <a:spcPct val="150000"/>
              </a:lnSpc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Na powyższy cel gmina otrzymuje środki finansowe w postaci dotacji celowej ze środków Funduszu Pracy. </a:t>
            </a:r>
          </a:p>
          <a:p>
            <a:pPr algn="just">
              <a:lnSpc>
                <a:spcPct val="150000"/>
              </a:lnSpc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pl-P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roku szkolnym 2024/2025 wydano 6 decyzji na łączną kwotę 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53 255,86 zł.</a:t>
            </a:r>
          </a:p>
          <a:p>
            <a:pPr lvl="0" algn="just"/>
            <a:endParaRPr lang="pl-PL" b="1" dirty="0">
              <a:solidFill>
                <a:srgbClr val="003366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lvl="0" algn="just"/>
            <a:endParaRPr lang="pl-PL" b="1" dirty="0">
              <a:solidFill>
                <a:srgbClr val="003366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lvl="0" algn="ctr"/>
            <a:endParaRPr lang="pl-PL" b="1" dirty="0"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lvl="0" algn="ctr"/>
            <a:endParaRPr lang="pl-PL" b="1" dirty="0"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83568" y="404664"/>
            <a:ext cx="7776864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pl-PL" sz="20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pl-PL" sz="1600" b="1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Dowóz uczniów do szkół w roku szkolnym 2024/2025 </a:t>
            </a:r>
          </a:p>
          <a:p>
            <a:pPr lvl="0" algn="just">
              <a:lnSpc>
                <a:spcPct val="150000"/>
              </a:lnSpc>
            </a:pPr>
            <a:endParaRPr lang="pl-PL" b="1" dirty="0"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roku szkolnym 2024/2025 z bezpłatnego dowozu skorzystało 454 dzieci/uczniów z terenu Gminy Leżajsk, w tym: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dowóz na podstawie zakupu bezpłatnych biletów miesięcznych – 416 uczniów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dowóz do ośrodków szkolno - wychowawczych – 23 uczniów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refundacja kosztów dowozu na podstawie umów zawartych pomiędzy gminą a rodzicami  – 15 uczniów</a:t>
            </a:r>
            <a:endParaRPr lang="pl-PL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Łączna wartość zadania wyniosła 776 414,28 zł</a:t>
            </a:r>
          </a:p>
          <a:p>
            <a:pPr lvl="1" algn="just">
              <a:lnSpc>
                <a:spcPct val="150000"/>
              </a:lnSpc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Zadanie dowozu zrealizowane było również poprzez udzielenie dotacji dla stowarzyszeń oraz spółdzielni socjalnej. Dowozem objęto 6 wychowanków ośrodków rewalidacyjno - wychowawczych na łączną kwotę 153 052,65zł.</a:t>
            </a:r>
          </a:p>
          <a:p>
            <a:pPr lvl="0" algn="just"/>
            <a:endParaRPr lang="pl-PL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pl-PL" b="1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pl-PL" b="1" dirty="0"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lvl="0" algn="ctr"/>
            <a:endParaRPr lang="pl-PL" b="1" dirty="0"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04536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55576" y="404664"/>
            <a:ext cx="727280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b="1" dirty="0">
              <a:solidFill>
                <a:srgbClr val="003366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2000" dirty="0">
              <a:solidFill>
                <a:srgbClr val="003366"/>
              </a:solidFill>
              <a:latin typeface="Andalus" panose="02020603050405020304" pitchFamily="18" charset="-78"/>
              <a:ea typeface="Calibri" pitchFamily="34" charset="0"/>
              <a:cs typeface="Andalus" panose="02020603050405020304" pitchFamily="18" charset="-78"/>
            </a:endParaRP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pl-PL" b="1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Bezpłatne podręczniki:</a:t>
            </a: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W związku ze złożonym przez gminę wnioskiem w ramach rezerwy celowej budżetu państwa na wyposażenie szkół w podręczniki, materiały edukacyjne lub materiały ćwiczeniowe gmina zapewniła podręczniki i materiały ćwiczeniowe dla 1621 uczniów uczęszczających                do szkół na terenie gminy.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Łączna wartość zadania wyniosła 221 806,14 zł.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pl-PL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011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83568" y="188640"/>
            <a:ext cx="7416824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Dodatkowo pozyskane środki</a:t>
            </a:r>
          </a:p>
          <a:p>
            <a:pPr algn="ctr">
              <a:lnSpc>
                <a:spcPct val="150000"/>
              </a:lnSpc>
            </a:pPr>
            <a:endParaRPr lang="pl-PL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l-P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43 750,00 zł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w roku szkolnym 2024/2025 w ramach realizowanej kolejnej edycji rządowego Programu rozwijania szkolnej infrastruktury                 oraz kompetencji uczniów i nauczycieli w zakresie technologii informacyjno-komunikacyjnych „Aktywna tablica” na lata 2020-2024. W/w dofinansowanie                 na zakup sprzętu otrzymała Szkoła Podstawowa w Zespole Szkół                             w Wierzawicach.  </a:t>
            </a:r>
          </a:p>
          <a:p>
            <a:pPr algn="just">
              <a:lnSpc>
                <a:spcPct val="150000"/>
              </a:lnSpc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22 469, 93 zł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dofinansowanie w ramach Narodowego Programu Rozwoju Czytelnictwa dla szkół i przedszkoli dla których organem prowadzącym jest Gmina Leżajsk na zakup nowości wydawniczych                     i elementów wyposażenia biblioteki.</a:t>
            </a:r>
          </a:p>
          <a:p>
            <a:pPr algn="just">
              <a:lnSpc>
                <a:spcPct val="150000"/>
              </a:lnSpc>
            </a:pPr>
            <a:endParaRPr lang="pl-PL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l-P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dirty="0">
              <a:solidFill>
                <a:srgbClr val="003366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644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83568" y="404664"/>
            <a:ext cx="784887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pl-PL" sz="2200" b="1" dirty="0">
              <a:solidFill>
                <a:srgbClr val="003366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>
              <a:lnSpc>
                <a:spcPct val="150000"/>
              </a:lnSpc>
            </a:pPr>
            <a:r>
              <a:rPr lang="pl-PL" sz="2200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Finansowanie zadań oświatowych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Wydatki na oświatę, to znacząca część budżetu JST pokrywana z subwencji oświatowej, dotacji oraz środków własnych gminy.</a:t>
            </a:r>
          </a:p>
          <a:p>
            <a:pPr algn="just">
              <a:lnSpc>
                <a:spcPct val="150000"/>
              </a:lnSpc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Przepisy określające zasady finansowania oświaty stanowią, że liczba uczniów jest podstawowym elementem podziału subwencji oświatowej w budżecie państwa. Dotychczasowe zasady zwiększania subwencji nie rekompensują wysokich kosztów wynikających z niższej średniej liczby uczniów w oddziałach, wynagrodzeń nauczycieli przedszkoli i oddziałów przedszkolnych, których wynagrodzenia nie są objęte subwencją oświatową, jak również pozostałe wydatki związane z prowadzeniem oddziałów przedszkolnych, konieczności wypłaty dodatkowych elementów wynagrodzenia dla nauczycieli takich jak dodatek wiejski i mieszkaniowy, dodatek uzupełniający itp.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25DCF0-C4E6-120C-5293-DD87FC2EC3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ADCE3EA8-CA6D-D71F-B31F-EDE73E196717}"/>
              </a:ext>
            </a:extLst>
          </p:cNvPr>
          <p:cNvSpPr/>
          <p:nvPr/>
        </p:nvSpPr>
        <p:spPr>
          <a:xfrm>
            <a:off x="683568" y="404664"/>
            <a:ext cx="7848872" cy="1156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Finansowanie zadań oświatowych c.d.</a:t>
            </a:r>
          </a:p>
          <a:p>
            <a:pPr algn="ctr">
              <a:lnSpc>
                <a:spcPct val="150000"/>
              </a:lnSpc>
            </a:pPr>
            <a:endParaRPr lang="pl-PL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pl-PL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D698B424-42C2-3287-5B1E-67C56A9DEBF7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1397000"/>
          <a:ext cx="609599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52386544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249129098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65868836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122546133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1917658118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173197891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37828760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69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8939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128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6288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235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182883"/>
                  </a:ext>
                </a:extLst>
              </a:tr>
            </a:tbl>
          </a:graphicData>
        </a:graphic>
      </p:graphicFrame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E9F20EBA-94CC-2653-73AA-72493059E693}"/>
              </a:ext>
            </a:extLst>
          </p:cNvPr>
          <p:cNvGraphicFramePr>
            <a:graphicFrameLocks noGrp="1"/>
          </p:cNvGraphicFramePr>
          <p:nvPr/>
        </p:nvGraphicFramePr>
        <p:xfrm>
          <a:off x="683568" y="836712"/>
          <a:ext cx="7632849" cy="5403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2609">
                  <a:extLst>
                    <a:ext uri="{9D8B030D-6E8A-4147-A177-3AD203B41FA5}">
                      <a16:colId xmlns:a16="http://schemas.microsoft.com/office/drawing/2014/main" val="209632927"/>
                    </a:ext>
                  </a:extLst>
                </a:gridCol>
                <a:gridCol w="1132757">
                  <a:extLst>
                    <a:ext uri="{9D8B030D-6E8A-4147-A177-3AD203B41FA5}">
                      <a16:colId xmlns:a16="http://schemas.microsoft.com/office/drawing/2014/main" val="1347720173"/>
                    </a:ext>
                  </a:extLst>
                </a:gridCol>
                <a:gridCol w="1461760">
                  <a:extLst>
                    <a:ext uri="{9D8B030D-6E8A-4147-A177-3AD203B41FA5}">
                      <a16:colId xmlns:a16="http://schemas.microsoft.com/office/drawing/2014/main" val="2275980052"/>
                    </a:ext>
                  </a:extLst>
                </a:gridCol>
                <a:gridCol w="1084111">
                  <a:extLst>
                    <a:ext uri="{9D8B030D-6E8A-4147-A177-3AD203B41FA5}">
                      <a16:colId xmlns:a16="http://schemas.microsoft.com/office/drawing/2014/main" val="950476585"/>
                    </a:ext>
                  </a:extLst>
                </a:gridCol>
                <a:gridCol w="1250897">
                  <a:extLst>
                    <a:ext uri="{9D8B030D-6E8A-4147-A177-3AD203B41FA5}">
                      <a16:colId xmlns:a16="http://schemas.microsoft.com/office/drawing/2014/main" val="2339732787"/>
                    </a:ext>
                  </a:extLst>
                </a:gridCol>
                <a:gridCol w="1000715">
                  <a:extLst>
                    <a:ext uri="{9D8B030D-6E8A-4147-A177-3AD203B41FA5}">
                      <a16:colId xmlns:a16="http://schemas.microsoft.com/office/drawing/2014/main" val="2333853662"/>
                    </a:ext>
                  </a:extLst>
                </a:gridCol>
              </a:tblGrid>
              <a:tr h="835462">
                <a:tc>
                  <a:txBody>
                    <a:bodyPr/>
                    <a:lstStyle/>
                    <a:p>
                      <a:r>
                        <a:rPr lang="pl-PL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Szkoła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Plan jednostki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Przekazane potrzeby oświatowe/do 2024 subwencja oświatowa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Brak wynikający z planu i potrzeb oświatowych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Kwota                 na ucznia (miesięcznie)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Kwota             na ucznia (rocznie)</a:t>
                      </a:r>
                    </a:p>
                    <a:p>
                      <a:endParaRPr lang="pl-PL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865348"/>
                  </a:ext>
                </a:extLst>
              </a:tr>
              <a:tr h="417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Zespół Szkół                   w Giedlarowej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10 048 957,00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6 598 848,00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3 450 109,00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1 852,68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22 232,21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6961470"/>
                  </a:ext>
                </a:extLst>
              </a:tr>
              <a:tr h="417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Zespół Szkół                  w Wierzawicach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10 955 271,00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7 638 960,00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3 316 311,00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1 921,98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23 063,73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02142"/>
                  </a:ext>
                </a:extLst>
              </a:tr>
              <a:tr h="417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Zespół Szkół                      w Brzózie Królewskiej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10 850 103,00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8 346 062,00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2 504 041,00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1 591,86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19 102,29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280844"/>
                  </a:ext>
                </a:extLst>
              </a:tr>
              <a:tr h="417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Zespół Szkół                   w Dębnie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4 372 952,00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2 624 280,52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1 748 671,48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2 462,25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29 546,97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7220343"/>
                  </a:ext>
                </a:extLst>
              </a:tr>
              <a:tr h="417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Szkoła Podstawowa              w Starym Mieście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4 468 715,00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2 647 211,00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1 821 504,00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2 080,41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 24 964,89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5655835"/>
                  </a:ext>
                </a:extLst>
              </a:tr>
              <a:tr h="417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Szkoła Podstawowa            w Piskorowicach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3 828 217,39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2 646 740,61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1 181 476,78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2 593,64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31 123,71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304833"/>
                  </a:ext>
                </a:extLst>
              </a:tr>
              <a:tr h="417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Szkoła Podstawowa            w Hucisku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2 929 000,00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1 907 000,00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1 022 000,00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2 324,60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27 895,24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2548673"/>
                  </a:ext>
                </a:extLst>
              </a:tr>
              <a:tr h="417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Szkoła Podstawowa              w Przychojcu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999 890,00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256 446,43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743 443,57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2 777,47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33 329,66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148102"/>
                  </a:ext>
                </a:extLst>
              </a:tr>
              <a:tr h="417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Szkoła Podstawowa             w Biedaczowie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3 463 072,00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2 817 897,00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645 175,00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solidFill>
                            <a:schemeClr val="tx1"/>
                          </a:solidFill>
                        </a:rPr>
                        <a:t>1 658,56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solidFill>
                            <a:schemeClr val="tx1"/>
                          </a:solidFill>
                        </a:rPr>
                        <a:t>19 902,71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602569"/>
                  </a:ext>
                </a:extLst>
              </a:tr>
              <a:tr h="6442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Szkoła Podstawowa              w Chałupkach Dębniańskich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3 657 450,14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3 086 018,97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571 431,17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solidFill>
                            <a:schemeClr val="tx1"/>
                          </a:solidFill>
                        </a:rPr>
                        <a:t>1 702,72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solidFill>
                            <a:schemeClr val="tx1"/>
                          </a:solidFill>
                        </a:rPr>
                        <a:t>20 432,68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8599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34119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Prostokąt 1"/>
              <p:cNvSpPr/>
              <p:nvPr/>
            </p:nvSpPr>
            <p:spPr>
              <a:xfrm>
                <a:off x="827584" y="-387429"/>
                <a:ext cx="7560840" cy="54132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pl-PL" sz="2000" dirty="0">
                  <a:solidFill>
                    <a:srgbClr val="FF0000"/>
                  </a:solidFill>
                  <a:latin typeface="Andalus" panose="02020603050405020304" pitchFamily="18" charset="-78"/>
                  <a:ea typeface="Calibri" pitchFamily="34" charset="0"/>
                  <a:cs typeface="Andalus" panose="02020603050405020304" pitchFamily="18" charset="-78"/>
                </a:endParaRPr>
              </a:p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pl-PL" sz="2000" dirty="0">
                  <a:solidFill>
                    <a:srgbClr val="FF0000"/>
                  </a:solidFill>
                  <a:latin typeface="Andalus" panose="02020603050405020304" pitchFamily="18" charset="-78"/>
                  <a:ea typeface="Calibri" pitchFamily="34" charset="0"/>
                  <a:cs typeface="Andalus" panose="02020603050405020304" pitchFamily="18" charset="-78"/>
                </a:endParaRPr>
              </a:p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pl-PL" sz="2000" dirty="0">
                  <a:solidFill>
                    <a:srgbClr val="FF0000"/>
                  </a:solidFill>
                  <a:latin typeface="Andalus" panose="02020603050405020304" pitchFamily="18" charset="-78"/>
                  <a:ea typeface="Calibri" pitchFamily="34" charset="0"/>
                  <a:cs typeface="Andalus" panose="02020603050405020304" pitchFamily="18" charset="-78"/>
                </a:endParaRPr>
              </a:p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pl-PL" sz="2000" b="1" dirty="0">
                  <a:solidFill>
                    <a:srgbClr val="003366"/>
                  </a:solidFill>
                  <a:latin typeface="Times New Roman" panose="02020603050405020304" pitchFamily="18" charset="0"/>
                  <a:ea typeface="Calibri" pitchFamily="34" charset="0"/>
                  <a:cs typeface="Times New Roman" panose="02020603050405020304" pitchFamily="18" charset="0"/>
                </a:endParaRPr>
              </a:p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pl-PL" sz="2000" b="1" dirty="0">
                  <a:solidFill>
                    <a:srgbClr val="003366"/>
                  </a:solidFill>
                  <a:latin typeface="Times New Roman" panose="02020603050405020304" pitchFamily="18" charset="0"/>
                  <a:ea typeface="Calibri" pitchFamily="34" charset="0"/>
                  <a:cs typeface="Times New Roman" panose="02020603050405020304" pitchFamily="18" charset="0"/>
                </a:endParaRPr>
              </a:p>
              <a:p>
                <a:pPr lvl="0" algn="ctr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pl-PL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itchFamily="34" charset="0"/>
                    <a:cs typeface="Times New Roman" panose="02020603050405020304" pitchFamily="18" charset="0"/>
                  </a:rPr>
                  <a:t>Centrum Edukacji Nauczycieli w Giedlarowej</a:t>
                </a:r>
              </a:p>
              <a:p>
                <a:pPr lvl="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pl-PL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pl-PL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Struktura zatrudnienia:</a:t>
                </a:r>
              </a:p>
              <a:p>
                <a:pPr marL="457200" indent="-457200">
                  <a:lnSpc>
                    <a:spcPct val="150000"/>
                  </a:lnSpc>
                  <a:buAutoNum type="arabicParenR"/>
                </a:pPr>
                <a:r>
                  <a:rPr lang="pl-PL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dyrektor CEN –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pl-PL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l-PL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pl-PL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l-PL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etatu </a:t>
                </a:r>
              </a:p>
              <a:p>
                <a:pPr marL="457200" indent="-457200">
                  <a:lnSpc>
                    <a:spcPct val="150000"/>
                  </a:lnSpc>
                  <a:buAutoNum type="arabicParenR"/>
                </a:pPr>
                <a:r>
                  <a:rPr lang="pl-PL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doradcy metodyczni:</a:t>
                </a:r>
              </a:p>
              <a:p>
                <a:pPr>
                  <a:lnSpc>
                    <a:spcPct val="150000"/>
                  </a:lnSpc>
                  <a:buFont typeface="Arial" charset="0"/>
                  <a:buChar char="•"/>
                </a:pPr>
                <a:r>
                  <a:rPr lang="pl-PL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matematyka –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pl-PL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l-PL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pl-PL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l-PL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etatu</a:t>
                </a:r>
              </a:p>
              <a:p>
                <a:pPr>
                  <a:lnSpc>
                    <a:spcPct val="150000"/>
                  </a:lnSpc>
                  <a:buFont typeface="Arial" charset="0"/>
                  <a:buChar char="•"/>
                </a:pPr>
                <a:r>
                  <a:rPr lang="pl-PL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wychowanie fizyczne –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pl-PL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l-PL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pl-PL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l-PL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etatu</a:t>
                </a:r>
              </a:p>
              <a:p>
                <a:pPr>
                  <a:lnSpc>
                    <a:spcPct val="150000"/>
                  </a:lnSpc>
                  <a:buFont typeface="Arial" charset="0"/>
                  <a:buChar char="•"/>
                </a:pPr>
                <a:r>
                  <a:rPr lang="pl-PL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edukacja wczesnoszkolna -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pl-PL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l-PL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pl-PL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l-PL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etatu</a:t>
                </a:r>
              </a:p>
              <a:p>
                <a:pPr>
                  <a:lnSpc>
                    <a:spcPct val="150000"/>
                  </a:lnSpc>
                </a:pPr>
                <a:r>
                  <a:rPr lang="pl-PL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 konsultanci, specjaliści – umowa zlecenia – 5 </a:t>
                </a:r>
              </a:p>
            </p:txBody>
          </p:sp>
        </mc:Choice>
        <mc:Fallback xmlns="">
          <p:sp>
            <p:nvSpPr>
              <p:cNvPr id="2" name="Prostokąt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-387429"/>
                <a:ext cx="7560840" cy="5413277"/>
              </a:xfrm>
              <a:prstGeom prst="rect">
                <a:avLst/>
              </a:prstGeom>
              <a:blipFill>
                <a:blip r:embed="rId2"/>
                <a:stretch>
                  <a:fillRect l="-726" b="-371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92562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187624" y="-243408"/>
            <a:ext cx="6912768" cy="5428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pl-PL" sz="2000" dirty="0">
              <a:solidFill>
                <a:srgbClr val="FF0000"/>
              </a:solidFill>
              <a:latin typeface="Andalus" panose="02020603050405020304" pitchFamily="18" charset="-78"/>
              <a:ea typeface="Calibri" pitchFamily="34" charset="0"/>
              <a:cs typeface="Andalus" panose="02020603050405020304" pitchFamily="18" charset="-7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pl-PL" sz="2000" dirty="0">
              <a:solidFill>
                <a:srgbClr val="FF0000"/>
              </a:solidFill>
              <a:latin typeface="Andalus" panose="02020603050405020304" pitchFamily="18" charset="-78"/>
              <a:ea typeface="Calibri" pitchFamily="34" charset="0"/>
              <a:cs typeface="Andalus" panose="02020603050405020304" pitchFamily="18" charset="-7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pl-PL" sz="2000" dirty="0">
              <a:solidFill>
                <a:srgbClr val="FF0000"/>
              </a:solidFill>
              <a:latin typeface="Andalus" panose="02020603050405020304" pitchFamily="18" charset="-78"/>
              <a:ea typeface="Calibri" pitchFamily="34" charset="0"/>
              <a:cs typeface="Andalus" panose="02020603050405020304" pitchFamily="18" charset="-7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pl-PL" sz="2000" dirty="0">
              <a:solidFill>
                <a:srgbClr val="003366"/>
              </a:solidFill>
              <a:latin typeface="Andalus" panose="02020603050405020304" pitchFamily="18" charset="-78"/>
              <a:ea typeface="Calibri" pitchFamily="34" charset="0"/>
              <a:cs typeface="Andalus" panose="02020603050405020304" pitchFamily="18" charset="-78"/>
            </a:endParaRPr>
          </a:p>
          <a:p>
            <a:pPr algn="ctr">
              <a:lnSpc>
                <a:spcPct val="150000"/>
              </a:lnSpc>
            </a:pPr>
            <a:r>
              <a:rPr lang="pl-PL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Działalność Centrum Edukacji Nauczycieli                                                w Giedlarowej w zakresie:</a:t>
            </a:r>
          </a:p>
          <a:p>
            <a:pPr algn="ctr">
              <a:lnSpc>
                <a:spcPct val="150000"/>
              </a:lnSpc>
            </a:pP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szkoleń dla nauczycieli i pracowników samorządowych (zarówno forma  stacjonarna i zdalna),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warsztatów,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kongresów i debat, 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konsultacji,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sieci współpracy,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projektów.</a:t>
            </a:r>
          </a:p>
        </p:txBody>
      </p:sp>
    </p:spTree>
    <p:extLst>
      <p:ext uri="{BB962C8B-B14F-4D97-AF65-F5344CB8AC3E}">
        <p14:creationId xmlns:p14="http://schemas.microsoft.com/office/powerpoint/2010/main" val="42652485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55576" y="-387429"/>
            <a:ext cx="7560840" cy="6151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pl-PL" sz="2000" dirty="0">
              <a:solidFill>
                <a:srgbClr val="FF0000"/>
              </a:solidFill>
              <a:latin typeface="Andalus" panose="02020603050405020304" pitchFamily="18" charset="-78"/>
              <a:ea typeface="Calibri" pitchFamily="34" charset="0"/>
              <a:cs typeface="Andalus" panose="02020603050405020304" pitchFamily="18" charset="-7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pl-PL" sz="2000" dirty="0">
              <a:solidFill>
                <a:srgbClr val="FF0000"/>
              </a:solidFill>
              <a:latin typeface="Andalus" panose="02020603050405020304" pitchFamily="18" charset="-78"/>
              <a:ea typeface="Calibri" pitchFamily="34" charset="0"/>
              <a:cs typeface="Andalus" panose="02020603050405020304" pitchFamily="18" charset="-7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pl-PL" sz="2000" dirty="0">
              <a:solidFill>
                <a:srgbClr val="FF0000"/>
              </a:solidFill>
              <a:latin typeface="Andalus" panose="02020603050405020304" pitchFamily="18" charset="-78"/>
              <a:ea typeface="Calibri" pitchFamily="34" charset="0"/>
              <a:cs typeface="Andalus" panose="02020603050405020304" pitchFamily="18" charset="-7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pl-PL" sz="2000" dirty="0">
              <a:solidFill>
                <a:srgbClr val="FF0000"/>
              </a:solidFill>
              <a:latin typeface="Andalus" panose="02020603050405020304" pitchFamily="18" charset="-78"/>
              <a:ea typeface="Calibri" pitchFamily="34" charset="0"/>
              <a:cs typeface="Andalus" panose="02020603050405020304" pitchFamily="18" charset="-7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pl-PL" sz="2000" dirty="0">
              <a:solidFill>
                <a:srgbClr val="FF0000"/>
              </a:solidFill>
              <a:latin typeface="Andalus" panose="02020603050405020304" pitchFamily="18" charset="-78"/>
              <a:ea typeface="Calibri" pitchFamily="34" charset="0"/>
              <a:cs typeface="Andalus" panose="02020603050405020304" pitchFamily="18" charset="-78"/>
            </a:endParaRP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dirty="0">
                <a:solidFill>
                  <a:srgbClr val="003366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	</a:t>
            </a:r>
            <a:r>
              <a:rPr lang="pl-PL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W roku szkolnym 2024/2025 Centrum Edukacji Nauczycieli</a:t>
            </a:r>
            <a:br>
              <a:rPr lang="pl-PL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w Giedlarowej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przeszkoliło ogółem 559 osób. </a:t>
            </a:r>
            <a:endParaRPr lang="pl-PL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Nawiązało współpracę m.in. z Uniwersytetem Rzeszowskim, 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Polskim Centrum Mediacji w Warszawie, Ośrodkiem Rozwoju Kompetencji Edukacyjnych w Warszawie,  Uniwersytetem Medyczny w Warszawie, Ośrodkiem Rozwoju Edukacji w Warszawie oraz Instytutem Educare 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Warszawie.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Zapewniono wsparcie merytoryczne ze strony doradców metodycznych  z edukacji wczesnoszkolnej, matematyki i wychowania fizycznego szkołom w powiecie leżajskim, łańcuckim i przeworskim.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096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idx="4294967295"/>
          </p:nvPr>
        </p:nvSpPr>
        <p:spPr>
          <a:xfrm>
            <a:off x="539552" y="764704"/>
            <a:ext cx="8064500" cy="5616575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0B1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pl-PL" sz="2200" dirty="0">
                <a:solidFill>
                  <a:srgbClr val="003366"/>
                </a:solidFill>
                <a:latin typeface="Andalus" panose="02020603050405020304" pitchFamily="18" charset="-78"/>
                <a:ea typeface="Calibri" pitchFamily="34" charset="0"/>
                <a:cs typeface="Andalus" panose="02020603050405020304" pitchFamily="18" charset="-78"/>
              </a:rPr>
            </a:br>
            <a:br>
              <a:rPr lang="pl-PL" sz="2200" dirty="0">
                <a:solidFill>
                  <a:srgbClr val="003366"/>
                </a:solidFill>
                <a:latin typeface="Andalus" panose="02020603050405020304" pitchFamily="18" charset="-78"/>
                <a:ea typeface="Calibri" pitchFamily="34" charset="0"/>
                <a:cs typeface="Andalus" panose="02020603050405020304" pitchFamily="18" charset="-78"/>
              </a:rPr>
            </a:br>
            <a:r>
              <a:rPr lang="pl-PL" sz="2200" dirty="0">
                <a:solidFill>
                  <a:srgbClr val="003366"/>
                </a:solidFill>
                <a:latin typeface="Andalus" panose="02020603050405020304" pitchFamily="18" charset="-78"/>
                <a:ea typeface="Calibri" pitchFamily="34" charset="0"/>
                <a:cs typeface="Andalus" panose="02020603050405020304" pitchFamily="18" charset="-78"/>
              </a:rPr>
              <a:t> 	</a:t>
            </a:r>
            <a:br>
              <a:rPr lang="pl-PL" sz="2200" dirty="0">
                <a:solidFill>
                  <a:srgbClr val="003366"/>
                </a:solidFill>
                <a:latin typeface="Andalus" panose="02020603050405020304" pitchFamily="18" charset="-78"/>
                <a:ea typeface="Calibri" pitchFamily="34" charset="0"/>
                <a:cs typeface="Andalus" panose="02020603050405020304" pitchFamily="18" charset="-78"/>
              </a:rPr>
            </a:br>
            <a:br>
              <a:rPr lang="pl-PL" sz="2200" dirty="0">
                <a:solidFill>
                  <a:srgbClr val="003366"/>
                </a:solidFill>
                <a:latin typeface="Andalus" panose="02020603050405020304" pitchFamily="18" charset="-78"/>
                <a:ea typeface="Calibri" pitchFamily="34" charset="0"/>
                <a:cs typeface="Andalus" panose="02020603050405020304" pitchFamily="18" charset="-78"/>
              </a:rPr>
            </a:br>
            <a:br>
              <a:rPr lang="pl-PL" sz="2200" dirty="0">
                <a:solidFill>
                  <a:srgbClr val="003366"/>
                </a:solidFill>
                <a:latin typeface="Andalus" panose="02020603050405020304" pitchFamily="18" charset="-78"/>
                <a:ea typeface="Calibri" pitchFamily="34" charset="0"/>
                <a:cs typeface="Andalus" panose="02020603050405020304" pitchFamily="18" charset="-78"/>
              </a:rPr>
            </a:br>
            <a:br>
              <a:rPr lang="pl-PL" sz="2200" dirty="0">
                <a:solidFill>
                  <a:srgbClr val="003366"/>
                </a:solidFill>
                <a:latin typeface="Andalus" panose="02020603050405020304" pitchFamily="18" charset="-78"/>
                <a:ea typeface="Calibri" pitchFamily="34" charset="0"/>
                <a:cs typeface="Andalus" panose="02020603050405020304" pitchFamily="18" charset="-78"/>
              </a:rPr>
            </a:br>
            <a:br>
              <a:rPr lang="pl-PL" sz="2200" dirty="0">
                <a:solidFill>
                  <a:srgbClr val="003366"/>
                </a:solidFill>
                <a:latin typeface="Andalus" panose="02020603050405020304" pitchFamily="18" charset="-78"/>
                <a:ea typeface="Calibri" pitchFamily="34" charset="0"/>
                <a:cs typeface="Andalus" panose="02020603050405020304" pitchFamily="18" charset="-78"/>
              </a:rPr>
            </a:br>
            <a:br>
              <a:rPr lang="pl-PL" sz="2200" dirty="0">
                <a:solidFill>
                  <a:srgbClr val="003366"/>
                </a:solidFill>
                <a:latin typeface="Andalus" panose="02020603050405020304" pitchFamily="18" charset="-78"/>
                <a:ea typeface="Calibri" pitchFamily="34" charset="0"/>
                <a:cs typeface="Andalus" panose="02020603050405020304" pitchFamily="18" charset="-78"/>
              </a:rPr>
            </a:br>
            <a:r>
              <a:rPr lang="pl-PL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ustawie </a:t>
            </a:r>
            <a:r>
              <a:rPr lang="pl-PL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Prawo oświatowe </a:t>
            </a:r>
            <a:r>
              <a:rPr lang="pl-PL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ustawodawca określił, że do zadań gminy należy m.in. :</a:t>
            </a:r>
            <a:br>
              <a:rPr lang="pl-PL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 zakładanie i prowadzenie publicznych przedszkoli i szkół podstawowych, </a:t>
            </a:r>
            <a:br>
              <a:rPr lang="pl-PL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zabezpieczenie bazy lokalowej i sprawności technicznej obiektów oświatowych oraz środków rzeczowych i finansowych dla ich działalności, </a:t>
            </a:r>
            <a:br>
              <a:rPr lang="pl-PL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zabezpieczenie kadry pracowniczej, w tym administracyjno - obsługowej. </a:t>
            </a:r>
            <a:br>
              <a:rPr lang="pl-PL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</a:br>
            <a:br>
              <a:rPr lang="pl-PL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2200" dirty="0">
                <a:solidFill>
                  <a:srgbClr val="003366"/>
                </a:solidFill>
                <a:latin typeface="Andalus" panose="02020603050405020304" pitchFamily="18" charset="-78"/>
                <a:ea typeface="Calibri" pitchFamily="34" charset="0"/>
                <a:cs typeface="Andalus" panose="02020603050405020304" pitchFamily="18" charset="-78"/>
              </a:rPr>
            </a:br>
            <a:br>
              <a:rPr lang="pl-PL" sz="2200" dirty="0">
                <a:solidFill>
                  <a:srgbClr val="003366"/>
                </a:solidFill>
                <a:latin typeface="Andalus" panose="02020603050405020304" pitchFamily="18" charset="-78"/>
                <a:ea typeface="Calibri" pitchFamily="34" charset="0"/>
                <a:cs typeface="Andalus" panose="02020603050405020304" pitchFamily="18" charset="-78"/>
              </a:rPr>
            </a:br>
            <a:br>
              <a:rPr lang="pl-PL" sz="2200" dirty="0">
                <a:solidFill>
                  <a:srgbClr val="003366"/>
                </a:solidFill>
                <a:latin typeface="Andalus" panose="02020603050405020304" pitchFamily="18" charset="-78"/>
                <a:ea typeface="Calibri" pitchFamily="34" charset="0"/>
                <a:cs typeface="Andalus" panose="02020603050405020304" pitchFamily="18" charset="-78"/>
              </a:rPr>
            </a:br>
            <a:br>
              <a:rPr lang="pl-PL" sz="2200" dirty="0">
                <a:solidFill>
                  <a:srgbClr val="003366"/>
                </a:solidFill>
                <a:latin typeface="Andalus" panose="02020603050405020304" pitchFamily="18" charset="-78"/>
                <a:ea typeface="Calibri" pitchFamily="34" charset="0"/>
                <a:cs typeface="Andalus" panose="02020603050405020304" pitchFamily="18" charset="-78"/>
              </a:rPr>
            </a:br>
            <a:br>
              <a:rPr lang="pl-PL" sz="2200" dirty="0">
                <a:solidFill>
                  <a:srgbClr val="003366"/>
                </a:solidFill>
                <a:latin typeface="Andalus" panose="02020603050405020304" pitchFamily="18" charset="-78"/>
                <a:ea typeface="Calibri" pitchFamily="34" charset="0"/>
                <a:cs typeface="Andalus" panose="02020603050405020304" pitchFamily="18" charset="-78"/>
              </a:rPr>
            </a:br>
            <a:br>
              <a:rPr lang="pl-PL" sz="2200" dirty="0">
                <a:solidFill>
                  <a:srgbClr val="003366"/>
                </a:solidFill>
                <a:latin typeface="Andalus" panose="02020603050405020304" pitchFamily="18" charset="-78"/>
                <a:ea typeface="Calibri" pitchFamily="34" charset="0"/>
                <a:cs typeface="Andalus" panose="02020603050405020304" pitchFamily="18" charset="-78"/>
              </a:rPr>
            </a:br>
            <a:br>
              <a:rPr lang="pl-PL" sz="2200" dirty="0">
                <a:solidFill>
                  <a:srgbClr val="003366"/>
                </a:solidFill>
                <a:latin typeface="Andalus" panose="02020603050405020304" pitchFamily="18" charset="-78"/>
                <a:ea typeface="Calibri" pitchFamily="34" charset="0"/>
                <a:cs typeface="Andalus" panose="02020603050405020304" pitchFamily="18" charset="-78"/>
              </a:rPr>
            </a:br>
            <a:br>
              <a:rPr lang="pl-PL" sz="2200" dirty="0">
                <a:solidFill>
                  <a:srgbClr val="003366"/>
                </a:solidFill>
                <a:latin typeface="Andalus" panose="02020603050405020304" pitchFamily="18" charset="-78"/>
                <a:ea typeface="Calibri" pitchFamily="34" charset="0"/>
                <a:cs typeface="Andalus" panose="02020603050405020304" pitchFamily="18" charset="-78"/>
              </a:rPr>
            </a:br>
            <a:br>
              <a:rPr lang="pl-PL" sz="2700" dirty="0">
                <a:solidFill>
                  <a:srgbClr val="002060"/>
                </a:solidFill>
                <a:latin typeface="Andalus" panose="02020603050405020304" pitchFamily="18" charset="-78"/>
                <a:ea typeface="Calibri" pitchFamily="34" charset="0"/>
                <a:cs typeface="Andalus" panose="02020603050405020304" pitchFamily="18" charset="-78"/>
              </a:rPr>
            </a:br>
            <a:endParaRPr lang="pl-PL" sz="27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919093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971600" y="476672"/>
            <a:ext cx="7344816" cy="5278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22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lang="pl-PL" sz="22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Podsumowanie</a:t>
            </a:r>
          </a:p>
          <a:p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Szczególnie istotną rolę w polskim systemie oświaty stanowią jednostki samorządu terytorialnego, będące organami prowadzącymi dla szkół, na które na mocy obowiązującego prawa nałożony został szeroki zakres zadań. Jednym z istotniejszych czynników warunkujących odpowiedni poziom nauczania jest wielkość nakładów. Należy jednak zaznaczyć, iż ciągły niedobór subwencji oświatowej pociąga za sobą konieczność dopłacania przez samorząd do zadań oświatowych, niejednokrotnie kosztem rezygnacji     z realizacji innych zadań publicznych. Dlatego też w dziedzinie finansowania edukacji stale narasta konflikt wokół algorytmu podziału części oświatowej subwencji ogólnej. </a:t>
            </a:r>
            <a:endParaRPr lang="pl-PL" sz="2000" b="1" dirty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865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547664" y="980728"/>
            <a:ext cx="5400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pl-PL" sz="2000" b="1" dirty="0">
                <a:latin typeface="Andalus" panose="02020603050405020304" pitchFamily="18" charset="-78"/>
                <a:ea typeface="Calibri" pitchFamily="34" charset="0"/>
                <a:cs typeface="Andalus" panose="02020603050405020304" pitchFamily="18" charset="-78"/>
              </a:rPr>
              <a:t>Ciekawe strony: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endParaRPr lang="pl-PL" sz="2000" b="1" dirty="0">
              <a:latin typeface="Andalus" panose="02020603050405020304" pitchFamily="18" charset="-78"/>
              <a:ea typeface="Calibri" pitchFamily="34" charset="0"/>
              <a:cs typeface="Andalus" panose="02020603050405020304" pitchFamily="18" charset="-7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pl-PL" sz="2000" b="1" u="sng" dirty="0">
                <a:latin typeface="Andalus" panose="02020603050405020304" pitchFamily="18" charset="-78"/>
                <a:ea typeface="Calibri" pitchFamily="34" charset="0"/>
                <a:cs typeface="Andalus" panose="02020603050405020304" pitchFamily="18" charset="-78"/>
                <a:hlinkClick r:id="rId3"/>
              </a:rPr>
              <a:t>www.men.gov.pl</a:t>
            </a:r>
            <a:endParaRPr lang="pl-PL" sz="2000" b="1" u="sng" dirty="0">
              <a:latin typeface="Andalus" panose="02020603050405020304" pitchFamily="18" charset="-78"/>
              <a:ea typeface="Calibri" pitchFamily="34" charset="0"/>
              <a:cs typeface="Andalus" panose="02020603050405020304" pitchFamily="18" charset="-7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pl-PL" sz="2000" b="1" u="sng" dirty="0">
                <a:latin typeface="Andalus" panose="02020603050405020304" pitchFamily="18" charset="-78"/>
                <a:ea typeface="Calibri" pitchFamily="34" charset="0"/>
                <a:cs typeface="Andalus" panose="02020603050405020304" pitchFamily="18" charset="-78"/>
                <a:hlinkClick r:id="rId4"/>
              </a:rPr>
              <a:t>www.ko.rzeszow.pl</a:t>
            </a:r>
            <a:endParaRPr lang="pl-PL" sz="2000" b="1" u="sng" dirty="0">
              <a:latin typeface="Andalus" panose="02020603050405020304" pitchFamily="18" charset="-78"/>
              <a:ea typeface="Calibri" pitchFamily="34" charset="0"/>
              <a:cs typeface="Andalus" panose="02020603050405020304" pitchFamily="18" charset="-7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pl-PL" sz="2000" b="1" u="sng" dirty="0">
                <a:latin typeface="Andalus" panose="02020603050405020304" pitchFamily="18" charset="-78"/>
                <a:ea typeface="Calibri" pitchFamily="34" charset="0"/>
                <a:cs typeface="Andalus" panose="02020603050405020304" pitchFamily="18" charset="-78"/>
                <a:hlinkClick r:id="rId5"/>
              </a:rPr>
              <a:t>www.cke.edu.pl</a:t>
            </a:r>
            <a:endParaRPr lang="pl-PL" sz="2000" b="1" u="sng" dirty="0">
              <a:latin typeface="Andalus" panose="02020603050405020304" pitchFamily="18" charset="-78"/>
              <a:ea typeface="Calibri" pitchFamily="34" charset="0"/>
              <a:cs typeface="Andalus" panose="02020603050405020304" pitchFamily="18" charset="-7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pl-PL" sz="2000" b="1" u="sng" dirty="0">
                <a:latin typeface="Andalus" panose="02020603050405020304" pitchFamily="18" charset="-78"/>
                <a:ea typeface="Calibri" pitchFamily="34" charset="0"/>
                <a:cs typeface="Andalus" panose="02020603050405020304" pitchFamily="18" charset="-78"/>
                <a:hlinkClick r:id="rId6"/>
              </a:rPr>
              <a:t>www.oke.krakow.pl</a:t>
            </a:r>
            <a:endParaRPr lang="pl-PL" sz="2000" b="1" u="sng" dirty="0">
              <a:latin typeface="Andalus" panose="02020603050405020304" pitchFamily="18" charset="-78"/>
              <a:ea typeface="Calibri" pitchFamily="34" charset="0"/>
              <a:cs typeface="Andalus" panose="02020603050405020304" pitchFamily="18" charset="-7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pl-PL" sz="2000" b="1" u="sng" dirty="0">
                <a:latin typeface="Andalus" panose="02020603050405020304" pitchFamily="18" charset="-78"/>
                <a:ea typeface="Calibri" pitchFamily="34" charset="0"/>
                <a:cs typeface="Andalus" panose="02020603050405020304" pitchFamily="18" charset="-78"/>
                <a:hlinkClick r:id="rId7"/>
              </a:rPr>
              <a:t>www.ibe.edu.pl</a:t>
            </a:r>
            <a:endParaRPr lang="pl-PL" sz="2000" b="1" u="sng" dirty="0">
              <a:latin typeface="Andalus" panose="02020603050405020304" pitchFamily="18" charset="-78"/>
              <a:ea typeface="Calibri" pitchFamily="34" charset="0"/>
              <a:cs typeface="Andalus" panose="02020603050405020304" pitchFamily="18" charset="-7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pl-PL" sz="2000" b="1" u="sng" dirty="0">
                <a:latin typeface="Andalus" panose="02020603050405020304" pitchFamily="18" charset="-78"/>
                <a:ea typeface="Calibri" pitchFamily="34" charset="0"/>
                <a:cs typeface="Andalus" panose="02020603050405020304" pitchFamily="18" charset="-78"/>
                <a:hlinkClick r:id="rId8"/>
              </a:rPr>
              <a:t>www.npseo.pl</a:t>
            </a:r>
            <a:endParaRPr lang="pl-PL" sz="2000" b="1" u="sng" dirty="0">
              <a:latin typeface="Andalus" panose="02020603050405020304" pitchFamily="18" charset="-78"/>
              <a:ea typeface="Calibri" pitchFamily="34" charset="0"/>
              <a:cs typeface="Andalus" panose="02020603050405020304" pitchFamily="18" charset="-7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pl-PL" sz="2000" b="1" u="sng" dirty="0">
                <a:latin typeface="Andalus" panose="02020603050405020304" pitchFamily="18" charset="-78"/>
                <a:ea typeface="Calibri" pitchFamily="34" charset="0"/>
                <a:cs typeface="Andalus" panose="02020603050405020304" pitchFamily="18" charset="-78"/>
                <a:hlinkClick r:id="rId9"/>
              </a:rPr>
              <a:t>www.ewd.edu.pl</a:t>
            </a:r>
            <a:endParaRPr lang="pl-PL" sz="2000" b="1" u="sng" dirty="0">
              <a:latin typeface="Andalus" panose="02020603050405020304" pitchFamily="18" charset="-78"/>
              <a:ea typeface="Calibri" pitchFamily="34" charset="0"/>
              <a:cs typeface="Andalus" panose="02020603050405020304" pitchFamily="18" charset="-7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pl-PL" sz="2000" b="1" u="sng" dirty="0">
                <a:latin typeface="Andalus" panose="02020603050405020304" pitchFamily="18" charset="-78"/>
                <a:ea typeface="Calibri" pitchFamily="34" charset="0"/>
                <a:cs typeface="Andalus" panose="02020603050405020304" pitchFamily="18" charset="-78"/>
                <a:hlinkClick r:id="rId10"/>
              </a:rPr>
              <a:t>www.ore.edu.pl</a:t>
            </a:r>
            <a:endParaRPr lang="pl-PL" sz="2000" b="1" u="sng" dirty="0">
              <a:latin typeface="Andalus" panose="02020603050405020304" pitchFamily="18" charset="-78"/>
              <a:ea typeface="Calibri" pitchFamily="34" charset="0"/>
              <a:cs typeface="Andalus" panose="02020603050405020304" pitchFamily="18" charset="-7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pl-PL" sz="2000" b="1" u="sng" dirty="0">
                <a:latin typeface="Andalus" panose="02020603050405020304" pitchFamily="18" charset="-78"/>
                <a:ea typeface="Calibri" pitchFamily="34" charset="0"/>
                <a:cs typeface="Andalus" panose="02020603050405020304" pitchFamily="18" charset="-78"/>
                <a:hlinkClick r:id="rId11"/>
              </a:rPr>
              <a:t>www.efs.men.gov.pl</a:t>
            </a:r>
            <a:endParaRPr lang="pl-PL" sz="2000" b="1" u="sng" dirty="0">
              <a:latin typeface="Andalus" panose="02020603050405020304" pitchFamily="18" charset="-78"/>
              <a:ea typeface="Calibri" pitchFamily="34" charset="0"/>
              <a:cs typeface="Andalus" panose="02020603050405020304" pitchFamily="18" charset="-7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endParaRPr lang="pl-PL" sz="3200" b="1" dirty="0"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1147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925960" y="2844225"/>
            <a:ext cx="5022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pl-PL" sz="3200" b="1" dirty="0">
                <a:latin typeface="Arial Black" pitchFamily="34" charset="0"/>
                <a:ea typeface="Calibri" pitchFamily="34" charset="0"/>
                <a:cs typeface="Times New Roman" pitchFamily="18" charset="0"/>
              </a:rPr>
              <a:t>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2473890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55576" y="764704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pl-PL" sz="20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endParaRPr lang="pl-PL" sz="20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755576" y="836712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pl-PL" sz="20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endParaRPr lang="pl-PL" sz="20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827583" y="548680"/>
            <a:ext cx="734481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ustawie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Karta Nauczyciela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wśród zadań gminy wymieniono m.in. następujące zadania: </a:t>
            </a:r>
          </a:p>
          <a:p>
            <a:pPr algn="just"/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arenR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zapewnienie średniego wynagrodzenia nauczycieli na poszczególnych stopniach awansu zawodowego, </a:t>
            </a:r>
          </a:p>
          <a:p>
            <a:pPr algn="just"/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zapewnienie podstawowych warunków do realizacji przez nauczycieli zadań dydaktycznych, wychowawczych i opiekuńczych, </a:t>
            </a:r>
          </a:p>
          <a:p>
            <a:pPr algn="just"/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zapewnienie środków na doskonalenie zawodowe z uwzględnieniem doradztwa metodycznego. </a:t>
            </a:r>
          </a:p>
          <a:p>
            <a:endParaRPr lang="pl-PL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870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55576" y="764704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pl-PL" sz="20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endParaRPr lang="pl-PL" sz="20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755576" y="836712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pl-PL" sz="20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endParaRPr lang="pl-PL" sz="20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755576" y="332656"/>
            <a:ext cx="820891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Ponadto na gminy nałożony został obowiązek: </a:t>
            </a:r>
          </a:p>
          <a:p>
            <a:pPr algn="just"/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kontroli spełniania przez uczniów obowiązku szkolnego i obowiązku nauki, </a:t>
            </a:r>
          </a:p>
          <a:p>
            <a:pPr algn="just"/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realizacji zadań wspierających uczniów w nauce, </a:t>
            </a:r>
          </a:p>
          <a:p>
            <a:pPr algn="just"/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zapewnienia warunków umożliwiających stosowania specjalnej organizacji nauki </a:t>
            </a:r>
          </a:p>
          <a:p>
            <a:pPr algn="just"/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metod pracy dla dzieci i młodzieży objętych kształceniem specjalnym, </a:t>
            </a:r>
          </a:p>
          <a:p>
            <a:pPr algn="just"/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zapewnienia bezpiecznych i higienicznych warunków pracy i nauki, </a:t>
            </a:r>
          </a:p>
          <a:p>
            <a:pPr algn="just"/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dbałości o bazę lokalową i dydaktyczną placówek oświatowych, </a:t>
            </a:r>
          </a:p>
          <a:p>
            <a:pPr algn="just"/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dofinansowania pracodawcom kosztów dokształcania młodocianych pracowników,</a:t>
            </a:r>
          </a:p>
          <a:p>
            <a:pPr algn="just"/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 zapewnienia dowozów uczniów do szkół, </a:t>
            </a:r>
          </a:p>
          <a:p>
            <a:pPr algn="just"/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8) wykonania zadań związanych z postępowaniem kwalifikacyjnym dla nauczycieli </a:t>
            </a:r>
          </a:p>
          <a:p>
            <a:pPr algn="just"/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ubiegających się o stopień nauczyciela mianowanego, </a:t>
            </a:r>
          </a:p>
          <a:p>
            <a:pPr algn="just"/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9) organizacji konkursów na stanowiska dyrektorów placówek, </a:t>
            </a:r>
          </a:p>
          <a:p>
            <a:pPr algn="just"/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10) wykonania czynności w sprawach z zakresu prawa pracy w stosunku do dyrektora szkoły, </a:t>
            </a:r>
          </a:p>
          <a:p>
            <a:pPr algn="just"/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11) wykonania zadań związanych z postępowaniem rekrutacyjnym do przedszkoli </a:t>
            </a:r>
          </a:p>
          <a:p>
            <a:pPr algn="just"/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szkół podstawowych, </a:t>
            </a:r>
          </a:p>
          <a:p>
            <a:pPr algn="just"/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12) innych zadań nie wymienionych powyżej, a wynikających z przepisów prawa. </a:t>
            </a:r>
          </a:p>
          <a:p>
            <a:pPr algn="just"/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299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55576" y="764704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pl-PL" sz="20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endParaRPr lang="pl-PL" sz="20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755576" y="836712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pl-PL" sz="20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endParaRPr lang="pl-PL" sz="20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611561" y="116632"/>
            <a:ext cx="8136904" cy="6040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000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000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000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Sieć placówek oświatowych na terenie Gminy Leżajsk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sz="20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Gmina Leżajsk w roku szkolnym 2024/2025 była organem prowadzącym </a:t>
            </a:r>
            <a:br>
              <a:rPr lang="pl-PL" sz="20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</a:br>
            <a:r>
              <a:rPr lang="pl-PL" sz="20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dla 10 publicznych jednostek oświatowych tj.: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l-PL" sz="195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1)  Zespół Szkół im. Jana Pawła II w Brzózie Królewskiej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l-PL" sz="195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2)  Zespół Szkół w Giedlarowej</a:t>
            </a:r>
            <a:endParaRPr lang="pl-PL" sz="1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l-PL" sz="195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3)  Zespół Szkół im. Eugeniusza Kujana w Wierzawicach</a:t>
            </a:r>
            <a:endParaRPr lang="pl-PL" sz="1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l-PL" sz="195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4)  Zespół Szkół w Dębnie</a:t>
            </a:r>
            <a:endParaRPr lang="pl-PL" sz="1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l-PL" sz="195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5)  Szkoła Podstawowa im. Janusza Korczaka w Piskorowicach</a:t>
            </a:r>
            <a:endParaRPr lang="pl-PL" sz="1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l-PL" sz="195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6)  Szkoła Podstawowa im. Kard. Stefana Wyszyńskiego w Starym Mieście</a:t>
            </a:r>
            <a:endParaRPr lang="pl-PL" sz="1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l-PL" sz="195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7)  Szkoła Podstawowa w Hucisku</a:t>
            </a:r>
            <a:endParaRPr lang="pl-PL" sz="1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l-PL" sz="195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8)  Szkoła Podstawowa im. Św. Jana Kantego w Biedaczowie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l-PL" sz="195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9)  Szkoła Podstawowa im. Św. Stanisława Kostki w Chałupkach Dębniańskich</a:t>
            </a:r>
            <a:endParaRPr lang="pl-PL" sz="1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l-PL" sz="195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10) Szkoła Podstawowa w Przychojcu</a:t>
            </a:r>
          </a:p>
          <a:p>
            <a:pPr algn="just"/>
            <a:endParaRPr lang="pl-PL" sz="195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128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11560" y="188641"/>
            <a:ext cx="7776864" cy="7755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2000" b="1" dirty="0">
              <a:solidFill>
                <a:srgbClr val="003366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endParaRPr lang="pl-PL" sz="2000" b="1" dirty="0">
              <a:solidFill>
                <a:srgbClr val="003366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endParaRPr lang="pl-PL" sz="2000" b="1" dirty="0">
              <a:solidFill>
                <a:srgbClr val="003366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lang="pl-PL" sz="20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Demografia</a:t>
            </a:r>
          </a:p>
          <a:p>
            <a:pPr algn="just"/>
            <a:endParaRPr lang="pl-PL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Sytuacja demograficzna jest jednym z istotnych czynników, który rzutuje na  zmiany  w  systemie  oświaty,  bezpośrednio wpływa  </a:t>
            </a:r>
            <a:b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 kształt  sieci  przedszkoli i szkół, na wykorzystanie budynków, pomieszczeń i wyposażenia, a także na koszty prowadzenia każdej placówki. Z tego powodu znajomość wskaźników demograficznych ważna  jest  dla  planowania  przyszłego  rozwoju  sieci  placówek, przede  wszystkim planowania  przyszłego zatrudnienia,  jak  też  przyszłych  wydatków  na  utrzymanie przedszkoli i szkół.</a:t>
            </a:r>
          </a:p>
          <a:p>
            <a:pPr algn="just">
              <a:lnSpc>
                <a:spcPct val="150000"/>
              </a:lnSpc>
            </a:pPr>
            <a:endParaRPr lang="pl-PL" sz="2000" b="1" dirty="0">
              <a:solidFill>
                <a:srgbClr val="003366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just">
              <a:lnSpc>
                <a:spcPct val="150000"/>
              </a:lnSpc>
            </a:pPr>
            <a:endParaRPr lang="pl-PL" sz="2000" b="1" dirty="0">
              <a:solidFill>
                <a:srgbClr val="003366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just"/>
            <a:endParaRPr lang="pl-PL" sz="2000" b="1" dirty="0">
              <a:solidFill>
                <a:srgbClr val="003366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just"/>
            <a:endParaRPr lang="pl-PL" sz="2000" b="1" dirty="0">
              <a:solidFill>
                <a:srgbClr val="003366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endParaRPr lang="pl-PL" sz="2000" b="1" dirty="0">
              <a:solidFill>
                <a:srgbClr val="003366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br>
              <a:rPr lang="pl-PL" sz="2000" b="1" dirty="0">
                <a:solidFill>
                  <a:srgbClr val="003366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endParaRPr lang="pl-PL" b="1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826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11560" y="188641"/>
            <a:ext cx="777686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2000" b="1" dirty="0">
              <a:solidFill>
                <a:srgbClr val="003366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endParaRPr lang="pl-PL" sz="2000" b="1" dirty="0">
              <a:solidFill>
                <a:srgbClr val="003366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lang="pl-PL" sz="20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Liczba urodzeń w poszczególnych latach na terenie Gminy Leżajsk</a:t>
            </a:r>
          </a:p>
          <a:p>
            <a:pPr algn="just"/>
            <a:endParaRPr lang="pl-PL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l-PL" sz="20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	</a:t>
            </a:r>
            <a:endParaRPr lang="pl-PL" sz="2000" b="1" dirty="0">
              <a:solidFill>
                <a:srgbClr val="003366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just">
              <a:lnSpc>
                <a:spcPct val="150000"/>
              </a:lnSpc>
            </a:pPr>
            <a:endParaRPr lang="pl-PL" sz="2000" b="1" dirty="0">
              <a:solidFill>
                <a:srgbClr val="003366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just"/>
            <a:endParaRPr lang="pl-PL" sz="2000" b="1" dirty="0">
              <a:solidFill>
                <a:srgbClr val="003366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just"/>
            <a:endParaRPr lang="pl-PL" sz="2000" b="1" dirty="0">
              <a:solidFill>
                <a:srgbClr val="003366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endParaRPr lang="pl-PL" sz="2000" b="1" dirty="0">
              <a:solidFill>
                <a:srgbClr val="003366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br>
              <a:rPr lang="pl-PL" sz="2000" b="1" dirty="0">
                <a:solidFill>
                  <a:srgbClr val="003366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endParaRPr lang="pl-PL" b="1" dirty="0">
              <a:solidFill>
                <a:srgbClr val="003366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737087"/>
              </p:ext>
            </p:extLst>
          </p:nvPr>
        </p:nvGraphicFramePr>
        <p:xfrm>
          <a:off x="827585" y="1340769"/>
          <a:ext cx="7560839" cy="4679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07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8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58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4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43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87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87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503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1193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Miejscowość /</a:t>
                      </a:r>
                      <a:r>
                        <a:rPr lang="pl-PL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Rok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8" marR="7788" marT="778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8" marR="7788" marT="778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8" marR="7788" marT="778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8" marR="7788" marT="778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8" marR="7788" marT="778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8" marR="7788" marT="778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7788" marR="7788" marT="778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Razem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8" marR="7788" marT="7788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93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Brzóza Królewska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8" marR="7788" marT="778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7788" marR="7788" marT="7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 marL="7788" marR="7788" marT="7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7788" marR="7788" marT="7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7788" marR="7788" marT="7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7788" marR="7788" marT="7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7788" marR="7788" marT="7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</a:t>
                      </a:r>
                    </a:p>
                  </a:txBody>
                  <a:tcPr marL="7788" marR="7788" marT="7788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93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Maleniska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8" marR="7788" marT="778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788" marR="7788" marT="7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788" marR="7788" marT="7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788" marR="7788" marT="7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788" marR="7788" marT="7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788" marR="7788" marT="7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788" marR="7788" marT="7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7788" marR="7788" marT="778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93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Hucisko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8" marR="7788" marT="778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7788" marR="7788" marT="7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7788" marR="7788" marT="7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7788" marR="7788" marT="7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7788" marR="7788" marT="7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788" marR="7788" marT="7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7788" marR="7788" marT="7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marL="7788" marR="7788" marT="7788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93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Giedlarowa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8" marR="7788" marT="778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7788" marR="7788" marT="7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7788" marR="7788" marT="7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7788" marR="7788" marT="7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7788" marR="7788" marT="7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7788" marR="7788" marT="7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7788" marR="7788" marT="7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</a:t>
                      </a:r>
                    </a:p>
                  </a:txBody>
                  <a:tcPr marL="7788" marR="7788" marT="7788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93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Biedaczów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8" marR="7788" marT="778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788" marR="7788" marT="7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788" marR="7788" marT="7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7788" marR="7788" marT="7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788" marR="7788" marT="7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7788" marR="7788" marT="7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7788" marR="7788" marT="7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7788" marR="7788" marT="7788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93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Gwizdów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8" marR="7788" marT="778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7788" marR="7788" marT="7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7788" marR="7788" marT="7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7788" marR="7788" marT="7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788" marR="7788" marT="7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7788" marR="7788" marT="7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788" marR="7788" marT="7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 marL="7788" marR="7788" marT="7788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93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Chałupki Dębniańskie 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8" marR="7788" marT="778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7788" marR="7788" marT="7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7788" marR="7788" marT="7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7788" marR="7788" marT="7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7788" marR="7788" marT="7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7788" marR="7788" marT="7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788" marR="7788" marT="7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L="7788" marR="7788" marT="7788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93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Dębno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8" marR="7788" marT="778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7788" marR="7788" marT="7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7788" marR="7788" marT="7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7788" marR="7788" marT="7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7788" marR="7788" marT="7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7788" marR="7788" marT="7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7788" marR="7788" marT="7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</a:p>
                  </a:txBody>
                  <a:tcPr marL="7788" marR="7788" marT="7788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193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Wierzawice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8" marR="7788" marT="778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7788" marR="7788" marT="7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7788" marR="7788" marT="7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7788" marR="7788" marT="7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7788" marR="7788" marT="7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7788" marR="7788" marT="7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7788" marR="7788" marT="7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</a:t>
                      </a:r>
                    </a:p>
                  </a:txBody>
                  <a:tcPr marL="7788" marR="7788" marT="7788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193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Piskorowice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8" marR="7788" marT="778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7788" marR="7788" marT="7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7788" marR="7788" marT="7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7788" marR="7788" marT="7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7788" marR="7788" marT="7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7788" marR="7788" marT="7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7788" marR="7788" marT="7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7788" marR="7788" marT="7788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193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Rzuchów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8" marR="7788" marT="778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788" marR="7788" marT="7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788" marR="7788" marT="7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788" marR="7788" marT="7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788" marR="7788" marT="7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788" marR="7788" marT="7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788" marR="7788" marT="7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7788" marR="7788" marT="7788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193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Przychojec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8" marR="7788" marT="778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788" marR="7788" marT="7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7788" marR="7788" marT="7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788" marR="7788" marT="7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7788" marR="7788" marT="7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788" marR="7788" marT="7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7788" marR="7788" marT="7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7788" marR="7788" marT="7788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193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Stare Miasto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8" marR="7788" marT="778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7788" marR="7788" marT="7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7788" marR="7788" marT="7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7788" marR="7788" marT="7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7788" marR="7788" marT="7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7788" marR="7788" marT="7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7788" marR="7788" marT="7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</a:p>
                  </a:txBody>
                  <a:tcPr marL="7788" marR="7788" marT="7788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193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Razem 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8" marR="7788" marT="778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</a:t>
                      </a:r>
                    </a:p>
                  </a:txBody>
                  <a:tcPr marL="7788" marR="7788" marT="7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</a:t>
                      </a:r>
                    </a:p>
                  </a:txBody>
                  <a:tcPr marL="7788" marR="7788" marT="7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</a:t>
                      </a:r>
                    </a:p>
                  </a:txBody>
                  <a:tcPr marL="7788" marR="7788" marT="7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</a:t>
                      </a:r>
                    </a:p>
                  </a:txBody>
                  <a:tcPr marL="7788" marR="7788" marT="7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</a:t>
                      </a:r>
                    </a:p>
                  </a:txBody>
                  <a:tcPr marL="7788" marR="7788" marT="7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</a:t>
                      </a:r>
                    </a:p>
                  </a:txBody>
                  <a:tcPr marL="7788" marR="7788" marT="7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1170</a:t>
                      </a:r>
                    </a:p>
                  </a:txBody>
                  <a:tcPr marL="7788" marR="7788" marT="7788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9125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99592" y="1028343"/>
            <a:ext cx="74888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rgbClr val="003366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Wykres dotyczący urodzeń w skali Gminy</a:t>
            </a:r>
          </a:p>
          <a:p>
            <a:pPr algn="ctr"/>
            <a:endParaRPr lang="pl-PL" sz="2000" b="1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endParaRPr lang="pl-PL" sz="2000" b="1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endParaRPr lang="pl-PL" sz="2000" b="1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endParaRPr lang="pl-PL" sz="2000" b="1" dirty="0">
              <a:solidFill>
                <a:srgbClr val="003366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endParaRPr lang="pl-PL" sz="2000" b="1" dirty="0">
              <a:solidFill>
                <a:srgbClr val="003366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endParaRPr lang="pl-PL" sz="2000" b="1" dirty="0">
              <a:solidFill>
                <a:srgbClr val="003366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endParaRPr lang="pl-PL" sz="2000" b="1" dirty="0">
              <a:solidFill>
                <a:srgbClr val="003366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br>
              <a:rPr lang="pl-PL" sz="2000" b="1" dirty="0">
                <a:solidFill>
                  <a:srgbClr val="003366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endParaRPr lang="pl-PL" b="1" dirty="0">
              <a:solidFill>
                <a:srgbClr val="003366"/>
              </a:solidFill>
            </a:endParaRPr>
          </a:p>
        </p:txBody>
      </p:sp>
      <p:graphicFrame>
        <p:nvGraphicFramePr>
          <p:cNvPr id="43" name="Wykres 42"/>
          <p:cNvGraphicFramePr/>
          <p:nvPr>
            <p:extLst>
              <p:ext uri="{D42A27DB-BD31-4B8C-83A1-F6EECF244321}">
                <p14:modId xmlns:p14="http://schemas.microsoft.com/office/powerpoint/2010/main" val="3688587116"/>
              </p:ext>
            </p:extLst>
          </p:nvPr>
        </p:nvGraphicFramePr>
        <p:xfrm>
          <a:off x="1596008" y="134076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79063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10098</TotalTime>
  <Words>2856</Words>
  <Application>Microsoft Office PowerPoint</Application>
  <PresentationFormat>Pokaz na ekranie (4:3)</PresentationFormat>
  <Paragraphs>789</Paragraphs>
  <Slides>32</Slides>
  <Notes>13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41" baseType="lpstr">
      <vt:lpstr>Algerian</vt:lpstr>
      <vt:lpstr>Andalus</vt:lpstr>
      <vt:lpstr>Arial</vt:lpstr>
      <vt:lpstr>Arial Black</vt:lpstr>
      <vt:lpstr>Calibri</vt:lpstr>
      <vt:lpstr>Cambria Math</vt:lpstr>
      <vt:lpstr>Garamond</vt:lpstr>
      <vt:lpstr>Times New Roman</vt:lpstr>
      <vt:lpstr>Organiczny</vt:lpstr>
      <vt:lpstr>          Informacja         o stanie realizacji          zadań oświatowych       Gminy Leżajsk           za rok szkolny 2024/2025                       23 października 2025r.</vt:lpstr>
      <vt:lpstr>Prezentacja programu PowerPoint</vt:lpstr>
      <vt:lpstr>           W ustawie Prawo oświatowe ustawodawca określił, że do zadań gminy należy m.in. :  1)  zakładanie i prowadzenie publicznych przedszkoli i szkół podstawowych,   2) zabezpieczenie bazy lokalowej i sprawności technicznej obiektów oświatowych oraz środków rzeczowych i finansowych dla ich działalności,   3) zabezpieczenie kadry pracowniczej, w tym administracyjno - obsługowej.           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Informacja o stanie realizacji  zadań oświatowych Gminy Leżajsk za rok szkolny 2012/2013 / zgodnie z art. 5a ust. 4 ustawy o systemie oświaty/</dc:title>
  <dc:creator>Zdzisław Janeczko</dc:creator>
  <cp:lastModifiedBy>Aleksandra Gogol</cp:lastModifiedBy>
  <cp:revision>847</cp:revision>
  <cp:lastPrinted>2025-10-17T12:18:34Z</cp:lastPrinted>
  <dcterms:created xsi:type="dcterms:W3CDTF">2011-10-24T15:58:38Z</dcterms:created>
  <dcterms:modified xsi:type="dcterms:W3CDTF">2025-10-23T08:10:18Z</dcterms:modified>
</cp:coreProperties>
</file>